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media1.mov" ContentType="video/unknown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1.jpeg" ContentType="image/jpe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media2.mov" ContentType="video/unknown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media3.mov" ContentType="video/unknown"/>
  <Override PartName="/ppt/notesSlides/notesSlide17.xml" ContentType="application/vnd.openxmlformats-officedocument.presentationml.notesSlide+xml"/>
  <Override PartName="/ppt/media/media4.mov" ContentType="video/unknown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162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08121" algn="l" defTabSz="8162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816242" algn="l" defTabSz="8162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224362" algn="l" defTabSz="8162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632482" algn="l" defTabSz="8162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040605" algn="l" defTabSz="8162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448725" algn="l" defTabSz="8162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2856845" algn="l" defTabSz="8162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264966" algn="l" defTabSz="81624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13397" latinLnBrk="0">
      <a:defRPr sz="200">
        <a:latin typeface="+mn-lt"/>
        <a:ea typeface="+mn-ea"/>
        <a:cs typeface="+mn-cs"/>
        <a:sym typeface="Calibri"/>
      </a:defRPr>
    </a:lvl1pPr>
    <a:lvl2pPr indent="228600" defTabSz="213397" latinLnBrk="0">
      <a:defRPr sz="200">
        <a:latin typeface="+mn-lt"/>
        <a:ea typeface="+mn-ea"/>
        <a:cs typeface="+mn-cs"/>
        <a:sym typeface="Calibri"/>
      </a:defRPr>
    </a:lvl2pPr>
    <a:lvl3pPr indent="457200" defTabSz="213397" latinLnBrk="0">
      <a:defRPr sz="200">
        <a:latin typeface="+mn-lt"/>
        <a:ea typeface="+mn-ea"/>
        <a:cs typeface="+mn-cs"/>
        <a:sym typeface="Calibri"/>
      </a:defRPr>
    </a:lvl3pPr>
    <a:lvl4pPr indent="685800" defTabSz="213397" latinLnBrk="0">
      <a:defRPr sz="200">
        <a:latin typeface="+mn-lt"/>
        <a:ea typeface="+mn-ea"/>
        <a:cs typeface="+mn-cs"/>
        <a:sym typeface="Calibri"/>
      </a:defRPr>
    </a:lvl4pPr>
    <a:lvl5pPr indent="914400" defTabSz="213397" latinLnBrk="0">
      <a:defRPr sz="200">
        <a:latin typeface="+mn-lt"/>
        <a:ea typeface="+mn-ea"/>
        <a:cs typeface="+mn-cs"/>
        <a:sym typeface="Calibri"/>
      </a:defRPr>
    </a:lvl5pPr>
    <a:lvl6pPr indent="1143000" defTabSz="213397" latinLnBrk="0">
      <a:defRPr sz="200">
        <a:latin typeface="+mn-lt"/>
        <a:ea typeface="+mn-ea"/>
        <a:cs typeface="+mn-cs"/>
        <a:sym typeface="Calibri"/>
      </a:defRPr>
    </a:lvl6pPr>
    <a:lvl7pPr indent="1371600" defTabSz="213397" latinLnBrk="0">
      <a:defRPr sz="200">
        <a:latin typeface="+mn-lt"/>
        <a:ea typeface="+mn-ea"/>
        <a:cs typeface="+mn-cs"/>
        <a:sym typeface="Calibri"/>
      </a:defRPr>
    </a:lvl7pPr>
    <a:lvl8pPr indent="1600200" defTabSz="213397" latinLnBrk="0">
      <a:defRPr sz="200">
        <a:latin typeface="+mn-lt"/>
        <a:ea typeface="+mn-ea"/>
        <a:cs typeface="+mn-cs"/>
        <a:sym typeface="Calibri"/>
      </a:defRPr>
    </a:lvl8pPr>
    <a:lvl9pPr indent="1828800" defTabSz="213397" latinLnBrk="0">
      <a:defRPr sz="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hape 3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hape 3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Shape 4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9" name="Shape 4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4" name="Shape 4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1" name="Shape 4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3" name="Shape 5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0" name="Shape 5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0" name="Shape 6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8" name="Shape 6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39" name="Shape 6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7" name="Shape 6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72" name="Shape 6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0" name="Shape 6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1" name="Shape 7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Shape 2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Shape 3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1" name="Shape 3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Compact representation; technical scalability limit not until all display pixels are occupied</a:t>
            </a:r>
          </a:p>
          <a:p>
            <a:pPr defTabSz="914400"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Overview tasks such as estimating the amount of nodes or edges, or lower level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tasks such as finding the most connected node, </a:t>
            </a:r>
          </a:p>
          <a:p>
            <a:pPr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Higher level tasks about the specific topology of the network,</a:t>
            </a:r>
          </a:p>
          <a:p>
            <a:pPr indent="180975">
              <a:lnSpc>
                <a:spcPct val="90000"/>
              </a:lnSpc>
              <a:spcBef>
                <a:spcPts val="1000"/>
              </a:spcBef>
              <a:defRPr sz="1200">
                <a:latin typeface="OfficinaSansITCStd Book"/>
                <a:ea typeface="OfficinaSansITCStd Book"/>
                <a:cs typeface="OfficinaSansITCStd Book"/>
                <a:sym typeface="OfficinaSansITCStd Book"/>
              </a:defRPr>
            </a:pPr>
            <a:r>
              <a:t>require an appropriate reordering of rows and columns. T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6"/>
          <p:cNvSpPr/>
          <p:nvPr/>
        </p:nvSpPr>
        <p:spPr>
          <a:xfrm rot="2700000">
            <a:off x="1187166" y="-3255071"/>
            <a:ext cx="6083392" cy="628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895"/>
                </a:moveTo>
                <a:lnTo>
                  <a:pt x="21598" y="0"/>
                </a:lnTo>
                <a:lnTo>
                  <a:pt x="21598" y="1407"/>
                </a:lnTo>
                <a:lnTo>
                  <a:pt x="21600" y="1407"/>
                </a:lnTo>
                <a:lnTo>
                  <a:pt x="728" y="21600"/>
                </a:lnTo>
                <a:lnTo>
                  <a:pt x="0" y="20895"/>
                </a:lnTo>
                <a:close/>
              </a:path>
            </a:pathLst>
          </a:custGeom>
          <a:gradFill>
            <a:gsLst>
              <a:gs pos="0">
                <a:srgbClr val="EAC032"/>
              </a:gs>
              <a:gs pos="100000">
                <a:srgbClr val="B2372F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88900" dist="63500" dir="27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pic>
        <p:nvPicPr>
          <p:cNvPr id="1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2747" y="-352004"/>
            <a:ext cx="1192679" cy="111527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/>
          <p:nvPr>
            <p:ph type="title"/>
          </p:nvPr>
        </p:nvSpPr>
        <p:spPr>
          <a:xfrm>
            <a:off x="685800" y="1597820"/>
            <a:ext cx="7772400" cy="110252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03795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807591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211387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615182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lIns="45719" tIns="45719" rIns="45719" bIns="45719" anchor="b"/>
          <a:lstStyle>
            <a:lvl1pPr algn="ctr" defTabSz="914400">
              <a:lnSpc>
                <a:spcPct val="90000"/>
              </a:lnSpc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sz="quarter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1pPr>
            <a:lvl2pPr marL="0" indent="4572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2pPr>
            <a:lvl3pPr marL="0" indent="9144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3pPr>
            <a:lvl4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4pPr>
            <a:lvl5pPr marL="0" indent="1828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xfrm>
            <a:off x="8241694" y="4769961"/>
            <a:ext cx="273657" cy="26924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/>
          <p:nvPr>
            <p:ph type="title"/>
          </p:nvPr>
        </p:nvSpPr>
        <p:spPr>
          <a:xfrm>
            <a:off x="628650" y="274638"/>
            <a:ext cx="7886700" cy="99377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106" name="Body Level One…"/>
          <p:cNvSpPr txBox="1"/>
          <p:nvPr>
            <p:ph type="body" idx="1"/>
          </p:nvPr>
        </p:nvSpPr>
        <p:spPr>
          <a:xfrm>
            <a:off x="628650" y="1370012"/>
            <a:ext cx="7886700" cy="3262314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8241694" y="4769961"/>
            <a:ext cx="273657" cy="26924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/>
          <p:nvPr>
            <p:ph type="title"/>
          </p:nvPr>
        </p:nvSpPr>
        <p:spPr>
          <a:xfrm>
            <a:off x="623887" y="1282700"/>
            <a:ext cx="7886701" cy="213995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23887" y="3441700"/>
            <a:ext cx="7886701" cy="1125538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8241694" y="4769961"/>
            <a:ext cx="273657" cy="26924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/>
          <p:nvPr>
            <p:ph type="title"/>
          </p:nvPr>
        </p:nvSpPr>
        <p:spPr>
          <a:xfrm>
            <a:off x="628650" y="274638"/>
            <a:ext cx="7886700" cy="99377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124" name="Body Level One…"/>
          <p:cNvSpPr txBox="1"/>
          <p:nvPr>
            <p:ph type="body" sz="half" idx="1"/>
          </p:nvPr>
        </p:nvSpPr>
        <p:spPr>
          <a:xfrm>
            <a:off x="628650" y="1370012"/>
            <a:ext cx="3867150" cy="3262314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8241694" y="4769961"/>
            <a:ext cx="273657" cy="26924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/>
          <p:nvPr>
            <p:ph type="title"/>
          </p:nvPr>
        </p:nvSpPr>
        <p:spPr>
          <a:xfrm>
            <a:off x="630237" y="274638"/>
            <a:ext cx="7886701" cy="99377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133" name="Body Level One…"/>
          <p:cNvSpPr txBox="1"/>
          <p:nvPr>
            <p:ph type="body" sz="quarter" idx="1"/>
          </p:nvPr>
        </p:nvSpPr>
        <p:spPr>
          <a:xfrm>
            <a:off x="630237" y="1260475"/>
            <a:ext cx="3868739" cy="619125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Text Placeholder 4"/>
          <p:cNvSpPr/>
          <p:nvPr>
            <p:ph type="body" sz="quarter" idx="21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lIns="45719" tIns="45719" rIns="45719" bIns="45719" anchor="b"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8241694" y="4769961"/>
            <a:ext cx="273657" cy="26924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 txBox="1"/>
          <p:nvPr>
            <p:ph type="title"/>
          </p:nvPr>
        </p:nvSpPr>
        <p:spPr>
          <a:xfrm>
            <a:off x="628650" y="274638"/>
            <a:ext cx="7886700" cy="993776"/>
          </a:xfrm>
          <a:prstGeom prst="rect">
            <a:avLst/>
          </a:prstGeom>
        </p:spPr>
        <p:txBody>
          <a:bodyPr lIns="45719" tIns="45719" rIns="45719" bIns="45719"/>
          <a:lstStyle>
            <a:lvl1pPr defTabSz="914400">
              <a:lnSpc>
                <a:spcPct val="90000"/>
              </a:lnSpc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8241694" y="4769961"/>
            <a:ext cx="273657" cy="26924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8241694" y="4769961"/>
            <a:ext cx="273657" cy="26924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Text"/>
          <p:cNvSpPr txBox="1"/>
          <p:nvPr>
            <p:ph type="title"/>
          </p:nvPr>
        </p:nvSpPr>
        <p:spPr>
          <a:xfrm>
            <a:off x="630237" y="342900"/>
            <a:ext cx="2949576" cy="120015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58" name="Body Level One…"/>
          <p:cNvSpPr txBox="1"/>
          <p:nvPr>
            <p:ph type="body" sz="half" idx="1"/>
          </p:nvPr>
        </p:nvSpPr>
        <p:spPr>
          <a:xfrm>
            <a:off x="3887787" y="741362"/>
            <a:ext cx="4629151" cy="3654426"/>
          </a:xfrm>
          <a:prstGeom prst="rect">
            <a:avLst/>
          </a:prstGeom>
        </p:spPr>
        <p:txBody>
          <a:bodyPr lIns="45719" tIns="45719" rIns="45719" bIns="45719"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3200"/>
            </a:lvl1pPr>
            <a:lvl2pPr marL="718457" indent="-261257" defTabSz="914400">
              <a:lnSpc>
                <a:spcPct val="90000"/>
              </a:lnSpc>
              <a:spcBef>
                <a:spcPts val="1000"/>
              </a:spcBef>
              <a:buChar char="•"/>
              <a:defRPr sz="3200"/>
            </a:lvl2pPr>
            <a:lvl3pPr marL="1219200" indent="-304800" defTabSz="914400">
              <a:lnSpc>
                <a:spcPct val="90000"/>
              </a:lnSpc>
              <a:spcBef>
                <a:spcPts val="1000"/>
              </a:spcBef>
              <a:defRPr sz="3200"/>
            </a:lvl3pPr>
            <a:lvl4pPr marL="1737360" indent="-365760" defTabSz="914400">
              <a:lnSpc>
                <a:spcPct val="90000"/>
              </a:lnSpc>
              <a:spcBef>
                <a:spcPts val="1000"/>
              </a:spcBef>
              <a:buChar char="•"/>
              <a:defRPr sz="3200"/>
            </a:lvl4pPr>
            <a:lvl5pPr marL="2194560" indent="-365760" defTabSz="914400">
              <a:lnSpc>
                <a:spcPct val="90000"/>
              </a:lnSpc>
              <a:spcBef>
                <a:spcPts val="1000"/>
              </a:spcBef>
              <a:buChar char="•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Text Placeholder 3"/>
          <p:cNvSpPr/>
          <p:nvPr>
            <p:ph type="body" sz="quarter" idx="21"/>
          </p:nvPr>
        </p:nvSpPr>
        <p:spPr>
          <a:xfrm>
            <a:off x="630237" y="1543049"/>
            <a:ext cx="2949576" cy="2859090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pPr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xfrm>
            <a:off x="8241694" y="4769961"/>
            <a:ext cx="273657" cy="26924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itle Text"/>
          <p:cNvSpPr txBox="1"/>
          <p:nvPr>
            <p:ph type="title"/>
          </p:nvPr>
        </p:nvSpPr>
        <p:spPr>
          <a:xfrm>
            <a:off x="630237" y="342900"/>
            <a:ext cx="2949576" cy="1200150"/>
          </a:xfrm>
          <a:prstGeom prst="rect">
            <a:avLst/>
          </a:prstGeom>
        </p:spPr>
        <p:txBody>
          <a:bodyPr lIns="45719" tIns="45719" rIns="45719" bIns="45719" anchor="b"/>
          <a:lstStyle>
            <a:lvl1pPr defTabSz="914400">
              <a:lnSpc>
                <a:spcPct val="90000"/>
              </a:lnSpc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68" name="Picture Placeholder 2"/>
          <p:cNvSpPr/>
          <p:nvPr>
            <p:ph type="pic" sz="half" idx="21"/>
          </p:nvPr>
        </p:nvSpPr>
        <p:spPr>
          <a:xfrm>
            <a:off x="3887787" y="741362"/>
            <a:ext cx="4629151" cy="36544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9" name="Body Level One…"/>
          <p:cNvSpPr txBox="1"/>
          <p:nvPr>
            <p:ph type="body" sz="quarter" idx="1"/>
          </p:nvPr>
        </p:nvSpPr>
        <p:spPr>
          <a:xfrm>
            <a:off x="630237" y="1543050"/>
            <a:ext cx="2949576" cy="285908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1pPr>
            <a:lvl2pPr marL="0" indent="4572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2pPr>
            <a:lvl3pPr marL="0" indent="9144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3pPr>
            <a:lvl4pPr marL="0" indent="13716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4pPr>
            <a:lvl5pPr marL="0" indent="182880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0" name="Slide Number"/>
          <p:cNvSpPr txBox="1"/>
          <p:nvPr>
            <p:ph type="sldNum" sz="quarter" idx="2"/>
          </p:nvPr>
        </p:nvSpPr>
        <p:spPr>
          <a:xfrm>
            <a:off x="8241694" y="4769961"/>
            <a:ext cx="273657" cy="269241"/>
          </a:xfrm>
          <a:prstGeom prst="rect">
            <a:avLst/>
          </a:prstGeom>
        </p:spPr>
        <p:txBody>
          <a:bodyPr lIns="45719" tIns="45719" rIns="45719" bIns="45719"/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>
              <a:defRPr b="1" cap="all" sz="3500"/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1pPr>
            <a:lvl2pPr marL="0" indent="403795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2pPr>
            <a:lvl3pPr marL="0" indent="807591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3pPr>
            <a:lvl4pPr marL="0" indent="1211387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4pPr>
            <a:lvl5pPr marL="0" indent="1615182">
              <a:spcBef>
                <a:spcPts val="400"/>
              </a:spcBef>
              <a:buSzTx/>
              <a:buFontTx/>
              <a:buNone/>
              <a:defRPr sz="17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/>
            </a:lvl1pPr>
            <a:lvl2pPr marL="692221" indent="-288425">
              <a:spcBef>
                <a:spcPts val="500"/>
              </a:spcBef>
              <a:defRPr sz="2400"/>
            </a:lvl2pPr>
            <a:lvl3pPr marL="1092623" indent="-285032">
              <a:spcBef>
                <a:spcPts val="500"/>
              </a:spcBef>
              <a:defRPr sz="2400"/>
            </a:lvl3pPr>
            <a:lvl4pPr marL="1534423" indent="-323036">
              <a:spcBef>
                <a:spcPts val="500"/>
              </a:spcBef>
              <a:defRPr sz="2400"/>
            </a:lvl4pPr>
            <a:lvl5pPr marL="1938218" indent="-323036">
              <a:spcBef>
                <a:spcPts val="500"/>
              </a:spcBef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457200" y="1151334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100"/>
            </a:lvl1pPr>
            <a:lvl2pPr marL="0" indent="403795">
              <a:spcBef>
                <a:spcPts val="500"/>
              </a:spcBef>
              <a:buSzTx/>
              <a:buFontTx/>
              <a:buNone/>
              <a:defRPr b="1" sz="2100"/>
            </a:lvl2pPr>
            <a:lvl3pPr marL="0" indent="807591">
              <a:spcBef>
                <a:spcPts val="500"/>
              </a:spcBef>
              <a:buSzTx/>
              <a:buFontTx/>
              <a:buNone/>
              <a:defRPr b="1" sz="2100"/>
            </a:lvl3pPr>
            <a:lvl4pPr marL="0" indent="1211387">
              <a:spcBef>
                <a:spcPts val="500"/>
              </a:spcBef>
              <a:buSzTx/>
              <a:buFontTx/>
              <a:buNone/>
              <a:defRPr b="1" sz="2100"/>
            </a:lvl4pPr>
            <a:lvl5pPr marL="0" indent="1615182">
              <a:spcBef>
                <a:spcPts val="500"/>
              </a:spcBef>
              <a:buSzTx/>
              <a:buFontTx/>
              <a:buNone/>
              <a:defRPr b="1"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Textplatzhalter 4"/>
          <p:cNvSpPr/>
          <p:nvPr>
            <p:ph type="body" sz="quarter" idx="21"/>
          </p:nvPr>
        </p:nvSpPr>
        <p:spPr>
          <a:xfrm>
            <a:off x="4645026" y="1151334"/>
            <a:ext cx="4041776" cy="479822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100"/>
            </a:pP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/>
          <p:nvPr>
            <p:ph type="title"/>
          </p:nvPr>
        </p:nvSpPr>
        <p:spPr>
          <a:xfrm>
            <a:off x="457201" y="204786"/>
            <a:ext cx="3008315" cy="871539"/>
          </a:xfrm>
          <a:prstGeom prst="rect">
            <a:avLst/>
          </a:prstGeom>
        </p:spPr>
        <p:txBody>
          <a:bodyPr anchor="b"/>
          <a:lstStyle>
            <a:lvl1pPr>
              <a:defRPr b="1" sz="1700"/>
            </a:lvl1pPr>
          </a:lstStyle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xfrm>
            <a:off x="3575050" y="204789"/>
            <a:ext cx="5111750" cy="43898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Textplatzhalter 3"/>
          <p:cNvSpPr/>
          <p:nvPr>
            <p:ph type="body" sz="half" idx="21"/>
          </p:nvPr>
        </p:nvSpPr>
        <p:spPr>
          <a:xfrm>
            <a:off x="457201" y="1076327"/>
            <a:ext cx="3008315" cy="351829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00"/>
              </a:spcBef>
              <a:buSzTx/>
              <a:buFontTx/>
              <a:buNone/>
              <a:defRPr sz="1200"/>
            </a:pP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/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>
              <a:defRPr b="1" sz="1700"/>
            </a:lvl1pPr>
          </a:lstStyle>
          <a:p>
            <a:pPr/>
            <a:r>
              <a:t>Title Text</a:t>
            </a:r>
          </a:p>
        </p:txBody>
      </p:sp>
      <p:sp>
        <p:nvSpPr>
          <p:cNvPr id="87" name="Bildplatzhalter 2"/>
          <p:cNvSpPr/>
          <p:nvPr>
            <p:ph type="pic" sz="half" idx="21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1792288" y="4025503"/>
            <a:ext cx="5486401" cy="60364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SzTx/>
              <a:buFontTx/>
              <a:buNone/>
              <a:defRPr sz="1200"/>
            </a:lvl1pPr>
            <a:lvl2pPr marL="0" indent="403795">
              <a:spcBef>
                <a:spcPts val="200"/>
              </a:spcBef>
              <a:buSzTx/>
              <a:buFontTx/>
              <a:buNone/>
              <a:defRPr sz="1200"/>
            </a:lvl2pPr>
            <a:lvl3pPr marL="0" indent="807591">
              <a:spcBef>
                <a:spcPts val="200"/>
              </a:spcBef>
              <a:buSzTx/>
              <a:buFontTx/>
              <a:buNone/>
              <a:defRPr sz="1200"/>
            </a:lvl3pPr>
            <a:lvl4pPr marL="0" indent="1211387">
              <a:spcBef>
                <a:spcPts val="200"/>
              </a:spcBef>
              <a:buSzTx/>
              <a:buFontTx/>
              <a:buNone/>
              <a:defRPr sz="1200"/>
            </a:lvl4pPr>
            <a:lvl5pPr marL="0" indent="1615182">
              <a:spcBef>
                <a:spcPts val="200"/>
              </a:spcBef>
              <a:buSzTx/>
              <a:buFont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6"/>
          <p:cNvSpPr/>
          <p:nvPr/>
        </p:nvSpPr>
        <p:spPr>
          <a:xfrm rot="2700000">
            <a:off x="1187166" y="-3255071"/>
            <a:ext cx="6083392" cy="6287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895"/>
                </a:moveTo>
                <a:lnTo>
                  <a:pt x="21598" y="0"/>
                </a:lnTo>
                <a:lnTo>
                  <a:pt x="21598" y="1407"/>
                </a:lnTo>
                <a:lnTo>
                  <a:pt x="21600" y="1407"/>
                </a:lnTo>
                <a:lnTo>
                  <a:pt x="728" y="21600"/>
                </a:lnTo>
                <a:lnTo>
                  <a:pt x="0" y="20895"/>
                </a:lnTo>
                <a:close/>
              </a:path>
            </a:pathLst>
          </a:custGeom>
          <a:gradFill>
            <a:gsLst>
              <a:gs pos="0">
                <a:srgbClr val="EAC032"/>
              </a:gs>
              <a:gs pos="100000">
                <a:srgbClr val="B2372F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88900" dist="63500" dir="2700000">
              <a:srgbClr val="000000">
                <a:alpha val="30000"/>
              </a:srgbClr>
            </a:outerShdw>
          </a:effectLst>
        </p:spPr>
        <p:txBody>
          <a:bodyPr lIns="45719" rIns="45719" anchor="ctr"/>
          <a:lstStyle/>
          <a:p>
            <a:pPr algn="ctr">
              <a:defRPr sz="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pic>
        <p:nvPicPr>
          <p:cNvPr id="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2747" y="-352004"/>
            <a:ext cx="1192679" cy="111527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7999" tIns="107999" rIns="107999" bIns="1079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07999" tIns="107999" rIns="107999" bIns="1079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8817636" y="4817917"/>
            <a:ext cx="153964" cy="152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sz="1000">
                <a:solidFill>
                  <a:srgbClr val="88888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transition xmlns:p14="http://schemas.microsoft.com/office/powerpoint/2010/main" spd="med" advClick="1"/>
  <p:txStyles>
    <p:titleStyle>
      <a:lvl1pPr marL="0" marR="0" indent="0" algn="l" defTabSz="80759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solidFill>
            <a:srgbClr val="000000"/>
          </a:solidFill>
          <a:uFillTx/>
          <a:latin typeface="Roboto Black"/>
          <a:ea typeface="Roboto Black"/>
          <a:cs typeface="Roboto Black"/>
          <a:sym typeface="Roboto Black"/>
        </a:defRPr>
      </a:lvl1pPr>
      <a:lvl2pPr marL="0" marR="0" indent="0" algn="l" defTabSz="80759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solidFill>
            <a:srgbClr val="000000"/>
          </a:solidFill>
          <a:uFillTx/>
          <a:latin typeface="Roboto Black"/>
          <a:ea typeface="Roboto Black"/>
          <a:cs typeface="Roboto Black"/>
          <a:sym typeface="Roboto Black"/>
        </a:defRPr>
      </a:lvl2pPr>
      <a:lvl3pPr marL="0" marR="0" indent="0" algn="l" defTabSz="80759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solidFill>
            <a:srgbClr val="000000"/>
          </a:solidFill>
          <a:uFillTx/>
          <a:latin typeface="Roboto Black"/>
          <a:ea typeface="Roboto Black"/>
          <a:cs typeface="Roboto Black"/>
          <a:sym typeface="Roboto Black"/>
        </a:defRPr>
      </a:lvl3pPr>
      <a:lvl4pPr marL="0" marR="0" indent="0" algn="l" defTabSz="80759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solidFill>
            <a:srgbClr val="000000"/>
          </a:solidFill>
          <a:uFillTx/>
          <a:latin typeface="Roboto Black"/>
          <a:ea typeface="Roboto Black"/>
          <a:cs typeface="Roboto Black"/>
          <a:sym typeface="Roboto Black"/>
        </a:defRPr>
      </a:lvl4pPr>
      <a:lvl5pPr marL="0" marR="0" indent="0" algn="l" defTabSz="80759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solidFill>
            <a:srgbClr val="000000"/>
          </a:solidFill>
          <a:uFillTx/>
          <a:latin typeface="Roboto Black"/>
          <a:ea typeface="Roboto Black"/>
          <a:cs typeface="Roboto Black"/>
          <a:sym typeface="Roboto Black"/>
        </a:defRPr>
      </a:lvl5pPr>
      <a:lvl6pPr marL="0" marR="0" indent="0" algn="l" defTabSz="80759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solidFill>
            <a:srgbClr val="000000"/>
          </a:solidFill>
          <a:uFillTx/>
          <a:latin typeface="Roboto Black"/>
          <a:ea typeface="Roboto Black"/>
          <a:cs typeface="Roboto Black"/>
          <a:sym typeface="Roboto Black"/>
        </a:defRPr>
      </a:lvl6pPr>
      <a:lvl7pPr marL="0" marR="0" indent="0" algn="l" defTabSz="80759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solidFill>
            <a:srgbClr val="000000"/>
          </a:solidFill>
          <a:uFillTx/>
          <a:latin typeface="Roboto Black"/>
          <a:ea typeface="Roboto Black"/>
          <a:cs typeface="Roboto Black"/>
          <a:sym typeface="Roboto Black"/>
        </a:defRPr>
      </a:lvl7pPr>
      <a:lvl8pPr marL="0" marR="0" indent="0" algn="l" defTabSz="80759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solidFill>
            <a:srgbClr val="000000"/>
          </a:solidFill>
          <a:uFillTx/>
          <a:latin typeface="Roboto Black"/>
          <a:ea typeface="Roboto Black"/>
          <a:cs typeface="Roboto Black"/>
          <a:sym typeface="Roboto Black"/>
        </a:defRPr>
      </a:lvl8pPr>
      <a:lvl9pPr marL="0" marR="0" indent="0" algn="l" defTabSz="80759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800" u="none">
          <a:solidFill>
            <a:srgbClr val="000000"/>
          </a:solidFill>
          <a:uFillTx/>
          <a:latin typeface="Roboto Black"/>
          <a:ea typeface="Roboto Black"/>
          <a:cs typeface="Roboto Black"/>
          <a:sym typeface="Roboto Black"/>
        </a:defRPr>
      </a:lvl9pPr>
    </p:titleStyle>
    <p:bodyStyle>
      <a:lvl1pPr marL="302846" marR="0" indent="-302846" algn="l" defTabSz="807591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1pPr>
      <a:lvl2pPr marL="698230" marR="0" indent="-294434" algn="l" defTabSz="807591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800" u="none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2pPr>
      <a:lvl3pPr marL="1076788" marR="0" indent="-269197" algn="l" defTabSz="807591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3pPr>
      <a:lvl4pPr marL="1543924" marR="0" indent="-332537" algn="l" defTabSz="807591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800" u="none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4pPr>
      <a:lvl5pPr marL="1947719" marR="0" indent="-332537" algn="l" defTabSz="807591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800" u="none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5pPr>
      <a:lvl6pPr marL="2351515" marR="0" indent="-332537" algn="l" defTabSz="807591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6pPr>
      <a:lvl7pPr marL="2755310" marR="0" indent="-332537" algn="l" defTabSz="807591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7pPr>
      <a:lvl8pPr marL="3159106" marR="0" indent="-332537" algn="l" defTabSz="807591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8pPr>
      <a:lvl9pPr marL="3562902" marR="0" indent="-332537" algn="l" defTabSz="807591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Roboto Light"/>
          <a:ea typeface="Roboto Light"/>
          <a:cs typeface="Roboto Light"/>
          <a:sym typeface="Roboto Light"/>
        </a:defRPr>
      </a:lvl9pPr>
    </p:bodyStyle>
    <p:otherStyle>
      <a:lvl1pPr marL="0" marR="0" indent="0" algn="ctr" defTabSz="8162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1pPr>
      <a:lvl2pPr marL="0" marR="0" indent="408121" algn="ctr" defTabSz="8162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2pPr>
      <a:lvl3pPr marL="0" marR="0" indent="816242" algn="ctr" defTabSz="8162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3pPr>
      <a:lvl4pPr marL="0" marR="0" indent="1224362" algn="ctr" defTabSz="8162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4pPr>
      <a:lvl5pPr marL="0" marR="0" indent="1632482" algn="ctr" defTabSz="8162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5pPr>
      <a:lvl6pPr marL="0" marR="0" indent="2040605" algn="ctr" defTabSz="8162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6pPr>
      <a:lvl7pPr marL="0" marR="0" indent="2448725" algn="ctr" defTabSz="8162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7pPr>
      <a:lvl8pPr marL="0" marR="0" indent="2856845" algn="ctr" defTabSz="8162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8pPr>
      <a:lvl9pPr marL="0" marR="0" indent="3264966" algn="ctr" defTabSz="81624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Roboto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Relationship Id="rId4" Type="http://schemas.openxmlformats.org/officeDocument/2006/relationships/image" Target="../media/image1.jpeg"/><Relationship Id="rId5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Relationship Id="rId4" Type="http://schemas.openxmlformats.org/officeDocument/2006/relationships/image" Target="../media/image1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gif"/><Relationship Id="rId4" Type="http://schemas.openxmlformats.org/officeDocument/2006/relationships/image" Target="../media/image1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video" Target="../media/media2.mov"/><Relationship Id="rId5" Type="http://schemas.microsoft.com/office/2007/relationships/media" Target="../media/media2.mov"/><Relationship Id="rId6" Type="http://schemas.openxmlformats.org/officeDocument/2006/relationships/image" Target="../media/image2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video" Target="../media/media3.mov"/><Relationship Id="rId4" Type="http://schemas.microsoft.com/office/2007/relationships/media" Target="../media/media3.mov"/><Relationship Id="rId5" Type="http://schemas.openxmlformats.org/officeDocument/2006/relationships/image" Target="../media/image3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video" Target="../media/media4.mov"/><Relationship Id="rId4" Type="http://schemas.microsoft.com/office/2007/relationships/media" Target="../media/media4.mov"/><Relationship Id="rId5" Type="http://schemas.openxmlformats.org/officeDocument/2006/relationships/image" Target="../media/image4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5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mailto:m.Behrisch@uu.nl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video" Target="../media/media1.mov"/><Relationship Id="rId5" Type="http://schemas.microsoft.com/office/2007/relationships/media" Target="../media/media1.mov"/><Relationship Id="rId6" Type="http://schemas.openxmlformats.org/officeDocument/2006/relationships/image" Target="../media/image2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6F9FC"/>
            </a:gs>
            <a:gs pos="74000">
              <a:srgbClr val="E8E8E8"/>
            </a:gs>
            <a:gs pos="83000">
              <a:srgbClr val="D9D9D9"/>
            </a:gs>
            <a:gs pos="100000">
              <a:srgbClr val="F2F2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"/>
          <p:cNvSpPr/>
          <p:nvPr/>
        </p:nvSpPr>
        <p:spPr>
          <a:xfrm>
            <a:off x="-49813" y="4084644"/>
            <a:ext cx="9243626" cy="6650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807591">
              <a:defRPr sz="1500">
                <a:solidFill>
                  <a:srgbClr val="FFFFFF"/>
                </a:solidFill>
              </a:defRPr>
            </a:pPr>
          </a:p>
        </p:txBody>
      </p:sp>
      <p:sp>
        <p:nvSpPr>
          <p:cNvPr id="180" name="TextBox 3"/>
          <p:cNvSpPr txBox="1"/>
          <p:nvPr/>
        </p:nvSpPr>
        <p:spPr>
          <a:xfrm>
            <a:off x="4416824" y="1457860"/>
            <a:ext cx="204445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807591">
              <a:defRPr cap="small" sz="5500">
                <a:latin typeface="Roboto Bold"/>
                <a:ea typeface="Roboto Bold"/>
                <a:cs typeface="Roboto Bold"/>
                <a:sym typeface="Roboto Bold"/>
              </a:defRPr>
            </a:pPr>
            <a:r>
              <a:t>G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ui</a:t>
            </a:r>
            <a:r>
              <a:rPr>
                <a:solidFill>
                  <a:srgbClr val="D97A28"/>
                </a:solidFill>
                <a:latin typeface="Roboto Thin"/>
                <a:ea typeface="Roboto Thin"/>
                <a:cs typeface="Roboto Thin"/>
                <a:sym typeface="Roboto Thin"/>
              </a:rPr>
              <a:t>r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o</a:t>
            </a:r>
          </a:p>
        </p:txBody>
      </p:sp>
      <p:sp>
        <p:nvSpPr>
          <p:cNvPr id="181" name="TextBox 4"/>
          <p:cNvSpPr txBox="1"/>
          <p:nvPr/>
        </p:nvSpPr>
        <p:spPr>
          <a:xfrm>
            <a:off x="2921946" y="3211151"/>
            <a:ext cx="3300108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807591">
              <a:defRPr sz="1100">
                <a:latin typeface="Roboto Thin"/>
                <a:ea typeface="Roboto Thin"/>
                <a:cs typeface="Roboto Thin"/>
                <a:sym typeface="Roboto Thin"/>
              </a:defRPr>
            </a:lvl1pPr>
          </a:lstStyle>
          <a:p>
            <a:pPr/>
            <a:r>
              <a:t>Michael Behrisch, Tobias Schreck, Hanspeter Pfister</a:t>
            </a:r>
          </a:p>
        </p:txBody>
      </p:sp>
      <p:sp>
        <p:nvSpPr>
          <p:cNvPr id="182" name="Rectangle 5"/>
          <p:cNvSpPr txBox="1"/>
          <p:nvPr/>
        </p:nvSpPr>
        <p:spPr>
          <a:xfrm>
            <a:off x="2226024" y="2688127"/>
            <a:ext cx="4691954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807591">
              <a:defRPr sz="2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User-Guided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Matrix Reordering</a:t>
            </a:r>
          </a:p>
        </p:txBody>
      </p:sp>
      <p:pic>
        <p:nvPicPr>
          <p:cNvPr id="18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8358" y="4235103"/>
            <a:ext cx="1113891" cy="446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38003" y="4217646"/>
            <a:ext cx="940902" cy="4704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78923" y="1056270"/>
            <a:ext cx="1660140" cy="1552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lide Number Placeholder 4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Algorithm Designer</a:t>
            </a:r>
          </a:p>
        </p:txBody>
      </p:sp>
      <p:sp>
        <p:nvSpPr>
          <p:cNvPr id="307" name="Freeform 18"/>
          <p:cNvSpPr/>
          <p:nvPr/>
        </p:nvSpPr>
        <p:spPr>
          <a:xfrm>
            <a:off x="733450" y="1712863"/>
            <a:ext cx="7645350" cy="257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lnTo>
                  <a:pt x="889" y="0"/>
                </a:lnTo>
                <a:lnTo>
                  <a:pt x="886" y="174"/>
                </a:lnTo>
                <a:cubicBezTo>
                  <a:pt x="886" y="2486"/>
                  <a:pt x="1517" y="4361"/>
                  <a:pt x="2295" y="4361"/>
                </a:cubicBezTo>
                <a:cubicBezTo>
                  <a:pt x="3073" y="4361"/>
                  <a:pt x="3704" y="2486"/>
                  <a:pt x="3704" y="174"/>
                </a:cubicBezTo>
                <a:lnTo>
                  <a:pt x="3701" y="0"/>
                </a:lnTo>
                <a:lnTo>
                  <a:pt x="21408" y="0"/>
                </a:lnTo>
                <a:cubicBezTo>
                  <a:pt x="21514" y="0"/>
                  <a:pt x="21600" y="255"/>
                  <a:pt x="21600" y="570"/>
                </a:cubicBezTo>
                <a:lnTo>
                  <a:pt x="21600" y="21030"/>
                </a:lnTo>
                <a:cubicBezTo>
                  <a:pt x="21600" y="21345"/>
                  <a:pt x="21514" y="21600"/>
                  <a:pt x="21408" y="21600"/>
                </a:cubicBezTo>
                <a:lnTo>
                  <a:pt x="192" y="21600"/>
                </a:lnTo>
                <a:cubicBezTo>
                  <a:pt x="86" y="21600"/>
                  <a:pt x="0" y="21345"/>
                  <a:pt x="0" y="21030"/>
                </a:cubicBezTo>
                <a:lnTo>
                  <a:pt x="0" y="570"/>
                </a:lnTo>
                <a:cubicBezTo>
                  <a:pt x="0" y="255"/>
                  <a:pt x="86" y="0"/>
                  <a:pt x="192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308" name="Oval 27"/>
          <p:cNvSpPr txBox="1"/>
          <p:nvPr/>
        </p:nvSpPr>
        <p:spPr>
          <a:xfrm>
            <a:off x="1238878" y="1268812"/>
            <a:ext cx="61391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309" name="Rectangle 28"/>
          <p:cNvSpPr txBox="1"/>
          <p:nvPr/>
        </p:nvSpPr>
        <p:spPr>
          <a:xfrm>
            <a:off x="2529487" y="2499742"/>
            <a:ext cx="533734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807591"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How to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design better </a:t>
            </a:r>
            <a:r>
              <a:t>reordering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algorithms</a:t>
            </a:r>
            <a:r>
              <a:t>? </a:t>
            </a:r>
          </a:p>
        </p:txBody>
      </p:sp>
      <p:sp>
        <p:nvSpPr>
          <p:cNvPr id="310" name="Rectangle 9"/>
          <p:cNvSpPr txBox="1"/>
          <p:nvPr/>
        </p:nvSpPr>
        <p:spPr>
          <a:xfrm>
            <a:off x="1114499" y="2652278"/>
            <a:ext cx="12700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1"/>
          <p:cNvSpPr txBox="1"/>
          <p:nvPr>
            <p:ph type="ctrTitle"/>
          </p:nvPr>
        </p:nvSpPr>
        <p:spPr>
          <a:xfrm>
            <a:off x="685800" y="1973286"/>
            <a:ext cx="7772400" cy="110252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Related Work</a:t>
            </a:r>
          </a:p>
        </p:txBody>
      </p:sp>
      <p:sp>
        <p:nvSpPr>
          <p:cNvPr id="315" name="Straight Connector 5"/>
          <p:cNvSpPr/>
          <p:nvPr/>
        </p:nvSpPr>
        <p:spPr>
          <a:xfrm>
            <a:off x="1953817" y="3003261"/>
            <a:ext cx="5400001" cy="1"/>
          </a:xfrm>
          <a:prstGeom prst="line">
            <a:avLst/>
          </a:prstGeom>
          <a:ln>
            <a:solidFill>
              <a:srgbClr val="DDD9C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6" name="Straight Connector 6"/>
          <p:cNvSpPr/>
          <p:nvPr/>
        </p:nvSpPr>
        <p:spPr>
          <a:xfrm>
            <a:off x="1953817" y="3003261"/>
            <a:ext cx="2700001" cy="1"/>
          </a:xfrm>
          <a:prstGeom prst="line">
            <a:avLst/>
          </a:prstGeom>
          <a:ln>
            <a:solidFill>
              <a:srgbClr val="C8582C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Freeform: Shape 23"/>
          <p:cNvSpPr/>
          <p:nvPr/>
        </p:nvSpPr>
        <p:spPr>
          <a:xfrm>
            <a:off x="323850" y="1213511"/>
            <a:ext cx="8467726" cy="372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1" y="0"/>
                </a:moveTo>
                <a:lnTo>
                  <a:pt x="21349" y="0"/>
                </a:lnTo>
                <a:cubicBezTo>
                  <a:pt x="21488" y="0"/>
                  <a:pt x="21600" y="255"/>
                  <a:pt x="21600" y="570"/>
                </a:cubicBezTo>
                <a:lnTo>
                  <a:pt x="21600" y="20034"/>
                </a:lnTo>
                <a:lnTo>
                  <a:pt x="21507" y="20149"/>
                </a:lnTo>
                <a:cubicBezTo>
                  <a:pt x="21338" y="20409"/>
                  <a:pt x="21227" y="20849"/>
                  <a:pt x="21227" y="21348"/>
                </a:cubicBezTo>
                <a:lnTo>
                  <a:pt x="21249" y="21600"/>
                </a:lnTo>
                <a:lnTo>
                  <a:pt x="251" y="21600"/>
                </a:lnTo>
                <a:cubicBezTo>
                  <a:pt x="112" y="21600"/>
                  <a:pt x="0" y="21345"/>
                  <a:pt x="0" y="21030"/>
                </a:cubicBezTo>
                <a:lnTo>
                  <a:pt x="0" y="570"/>
                </a:lnTo>
                <a:cubicBezTo>
                  <a:pt x="0" y="255"/>
                  <a:pt x="112" y="0"/>
                  <a:pt x="251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319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320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321" name="Slide Number Placeholder 6"/>
          <p:cNvSpPr txBox="1"/>
          <p:nvPr>
            <p:ph type="sldNum" sz="quarter" idx="2"/>
          </p:nvPr>
        </p:nvSpPr>
        <p:spPr>
          <a:xfrm>
            <a:off x="8831117" y="4817917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2948" y="1319422"/>
            <a:ext cx="2355770" cy="123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3861" y="2879493"/>
            <a:ext cx="1267893" cy="620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icture 18" descr="Picture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7282" y="2592720"/>
            <a:ext cx="1316477" cy="1266359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Rectangle 19"/>
          <p:cNvSpPr/>
          <p:nvPr/>
        </p:nvSpPr>
        <p:spPr>
          <a:xfrm>
            <a:off x="2222363" y="3479122"/>
            <a:ext cx="897997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[Perin14]</a:t>
            </a:r>
          </a:p>
        </p:txBody>
      </p:sp>
      <p:sp>
        <p:nvSpPr>
          <p:cNvPr id="326" name="Rectangle 20"/>
          <p:cNvSpPr/>
          <p:nvPr/>
        </p:nvSpPr>
        <p:spPr>
          <a:xfrm>
            <a:off x="743651" y="1384028"/>
            <a:ext cx="1078674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[Caraux05]</a:t>
            </a:r>
          </a:p>
        </p:txBody>
      </p:sp>
      <p:sp>
        <p:nvSpPr>
          <p:cNvPr id="327" name="Straight Arrow Connector 2"/>
          <p:cNvSpPr/>
          <p:nvPr/>
        </p:nvSpPr>
        <p:spPr>
          <a:xfrm>
            <a:off x="993316" y="4398298"/>
            <a:ext cx="7128794" cy="1"/>
          </a:xfrm>
          <a:prstGeom prst="line">
            <a:avLst/>
          </a:prstGeom>
          <a:ln w="234950">
            <a:solidFill>
              <a:srgbClr val="DF8B27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28" name="Rectangle 25"/>
          <p:cNvSpPr txBox="1"/>
          <p:nvPr/>
        </p:nvSpPr>
        <p:spPr>
          <a:xfrm>
            <a:off x="1517849" y="3939902"/>
            <a:ext cx="751154" cy="31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Manual</a:t>
            </a:r>
          </a:p>
        </p:txBody>
      </p:sp>
      <p:sp>
        <p:nvSpPr>
          <p:cNvPr id="329" name="Rectangle 28"/>
          <p:cNvSpPr txBox="1"/>
          <p:nvPr/>
        </p:nvSpPr>
        <p:spPr>
          <a:xfrm>
            <a:off x="3064683" y="4535015"/>
            <a:ext cx="3172476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 sz="1800">
                <a:solidFill>
                  <a:srgbClr val="000000">
                    <a:alpha val="76000"/>
                  </a:srgbClr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Matrix Reordering Approaches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Class="entr" nodeType="afterEffect" presetID="10" grpId="6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8" grpId="1"/>
      <p:bldP build="whole" bldLvl="1" animBg="1" rev="0" advAuto="0" spid="323" grpId="5"/>
      <p:bldP build="whole" bldLvl="1" animBg="1" rev="0" advAuto="0" spid="322" grpId="3"/>
      <p:bldP build="whole" bldLvl="1" animBg="1" rev="0" advAuto="0" spid="326" grpId="2"/>
      <p:bldP build="whole" bldLvl="1" animBg="1" rev="0" advAuto="0" spid="324" grpId="4"/>
      <p:bldP build="whole" bldLvl="1" animBg="1" rev="0" advAuto="0" spid="325" grpId="6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Freeform: Shape 23"/>
          <p:cNvSpPr/>
          <p:nvPr/>
        </p:nvSpPr>
        <p:spPr>
          <a:xfrm>
            <a:off x="323850" y="1213511"/>
            <a:ext cx="8467726" cy="372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1" y="0"/>
                </a:moveTo>
                <a:lnTo>
                  <a:pt x="21349" y="0"/>
                </a:lnTo>
                <a:cubicBezTo>
                  <a:pt x="21488" y="0"/>
                  <a:pt x="21600" y="255"/>
                  <a:pt x="21600" y="570"/>
                </a:cubicBezTo>
                <a:lnTo>
                  <a:pt x="21600" y="20034"/>
                </a:lnTo>
                <a:lnTo>
                  <a:pt x="21507" y="20149"/>
                </a:lnTo>
                <a:cubicBezTo>
                  <a:pt x="21338" y="20409"/>
                  <a:pt x="21227" y="20849"/>
                  <a:pt x="21227" y="21348"/>
                </a:cubicBezTo>
                <a:lnTo>
                  <a:pt x="21249" y="21600"/>
                </a:lnTo>
                <a:lnTo>
                  <a:pt x="251" y="21600"/>
                </a:lnTo>
                <a:cubicBezTo>
                  <a:pt x="112" y="21600"/>
                  <a:pt x="0" y="21345"/>
                  <a:pt x="0" y="21030"/>
                </a:cubicBezTo>
                <a:lnTo>
                  <a:pt x="0" y="570"/>
                </a:lnTo>
                <a:cubicBezTo>
                  <a:pt x="0" y="255"/>
                  <a:pt x="112" y="0"/>
                  <a:pt x="251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334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335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336" name="Slide Number Placeholder 6"/>
          <p:cNvSpPr txBox="1"/>
          <p:nvPr>
            <p:ph type="sldNum" sz="quarter" idx="2"/>
          </p:nvPr>
        </p:nvSpPr>
        <p:spPr>
          <a:xfrm>
            <a:off x="8831117" y="4817917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2948" y="1319422"/>
            <a:ext cx="2355770" cy="123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3861" y="2879493"/>
            <a:ext cx="1267893" cy="620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Picture 18" descr="Picture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7282" y="2592720"/>
            <a:ext cx="1316477" cy="1266359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Rectangle 19"/>
          <p:cNvSpPr/>
          <p:nvPr/>
        </p:nvSpPr>
        <p:spPr>
          <a:xfrm>
            <a:off x="2222363" y="3479122"/>
            <a:ext cx="897997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[Perin14]</a:t>
            </a:r>
          </a:p>
        </p:txBody>
      </p:sp>
      <p:sp>
        <p:nvSpPr>
          <p:cNvPr id="341" name="Rectangle 20"/>
          <p:cNvSpPr/>
          <p:nvPr/>
        </p:nvSpPr>
        <p:spPr>
          <a:xfrm>
            <a:off x="743651" y="1384028"/>
            <a:ext cx="1078674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[Caraux05]</a:t>
            </a:r>
          </a:p>
        </p:txBody>
      </p:sp>
      <p:pic>
        <p:nvPicPr>
          <p:cNvPr id="342" name="Picture 21" descr="Picture 2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373115" y="1965118"/>
            <a:ext cx="2783061" cy="1081114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Rectangle 22"/>
          <p:cNvSpPr/>
          <p:nvPr/>
        </p:nvSpPr>
        <p:spPr>
          <a:xfrm>
            <a:off x="5192891" y="1972597"/>
            <a:ext cx="965664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[Henry06]</a:t>
            </a:r>
          </a:p>
        </p:txBody>
      </p:sp>
      <p:sp>
        <p:nvSpPr>
          <p:cNvPr id="344" name="Straight Arrow Connector 2"/>
          <p:cNvSpPr/>
          <p:nvPr/>
        </p:nvSpPr>
        <p:spPr>
          <a:xfrm>
            <a:off x="993316" y="4398298"/>
            <a:ext cx="7128794" cy="1"/>
          </a:xfrm>
          <a:prstGeom prst="line">
            <a:avLst/>
          </a:prstGeom>
          <a:ln w="234950">
            <a:solidFill>
              <a:srgbClr val="DF8B27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45" name="Rectangle 25"/>
          <p:cNvSpPr/>
          <p:nvPr/>
        </p:nvSpPr>
        <p:spPr>
          <a:xfrm>
            <a:off x="1517849" y="3939902"/>
            <a:ext cx="751154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Manual</a:t>
            </a:r>
          </a:p>
        </p:txBody>
      </p:sp>
      <p:sp>
        <p:nvSpPr>
          <p:cNvPr id="346" name="Rectangle 26"/>
          <p:cNvSpPr/>
          <p:nvPr/>
        </p:nvSpPr>
        <p:spPr>
          <a:xfrm>
            <a:off x="3795200" y="3939902"/>
            <a:ext cx="1518809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Semi-Automatic</a:t>
            </a:r>
          </a:p>
        </p:txBody>
      </p:sp>
      <p:sp>
        <p:nvSpPr>
          <p:cNvPr id="347" name="Rectangle 28"/>
          <p:cNvSpPr txBox="1"/>
          <p:nvPr/>
        </p:nvSpPr>
        <p:spPr>
          <a:xfrm>
            <a:off x="3064683" y="4535015"/>
            <a:ext cx="3172476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 sz="1800">
                <a:solidFill>
                  <a:srgbClr val="000000">
                    <a:alpha val="76000"/>
                  </a:srgbClr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Matrix Reordering Approaches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mph" nodeType="click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0" dur="indefinite" fill="hold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mph" nodeType="with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4" dur="indefinite" fill="hold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mph" nodeType="withEffect" presetID="9" grpId="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8" dur="indefinite" fill="hold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mph" nodeType="withEffect" presetID="9" grpId="7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2"/>
                                      </p:to>
                                    </p:set>
                                    <p:animEffect filter="image" prLst="opacity: 0.32; ">
                                      <p:cBhvr>
                                        <p:cTn id="32" dur="indefinite" fill="hold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mph" nodeType="withEffect" presetID="9" grpId="8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2"/>
                                      </p:to>
                                    </p:set>
                                    <p:animEffect filter="image" prLst="opacity: 0.32; ">
                                      <p:cBhvr>
                                        <p:cTn id="36" dur="indefinite" fill="hold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2" grpId="1"/>
      <p:bldP build="whole" bldLvl="1" animBg="1" rev="0" advAuto="0" spid="337" grpId="4"/>
      <p:bldP build="whole" bldLvl="1" animBg="1" rev="0" advAuto="0" spid="340" grpId="7"/>
      <p:bldP build="whole" bldLvl="1" animBg="1" rev="0" advAuto="0" spid="346" grpId="3"/>
      <p:bldP build="whole" bldLvl="1" animBg="1" rev="0" advAuto="0" spid="338" grpId="5"/>
      <p:bldP build="whole" bldLvl="1" animBg="1" rev="0" advAuto="0" spid="339" grpId="6"/>
      <p:bldP build="whole" bldLvl="1" animBg="1" rev="0" advAuto="0" spid="341" grpId="8"/>
      <p:bldP build="whole" bldLvl="1" animBg="1" rev="0" advAuto="0" spid="343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reeform: Shape 23"/>
          <p:cNvSpPr/>
          <p:nvPr/>
        </p:nvSpPr>
        <p:spPr>
          <a:xfrm>
            <a:off x="323850" y="1213511"/>
            <a:ext cx="8467726" cy="372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1" y="0"/>
                </a:moveTo>
                <a:lnTo>
                  <a:pt x="21349" y="0"/>
                </a:lnTo>
                <a:cubicBezTo>
                  <a:pt x="21488" y="0"/>
                  <a:pt x="21600" y="255"/>
                  <a:pt x="21600" y="570"/>
                </a:cubicBezTo>
                <a:lnTo>
                  <a:pt x="21600" y="20034"/>
                </a:lnTo>
                <a:lnTo>
                  <a:pt x="21507" y="20149"/>
                </a:lnTo>
                <a:cubicBezTo>
                  <a:pt x="21338" y="20409"/>
                  <a:pt x="21227" y="20849"/>
                  <a:pt x="21227" y="21348"/>
                </a:cubicBezTo>
                <a:lnTo>
                  <a:pt x="21249" y="21600"/>
                </a:lnTo>
                <a:lnTo>
                  <a:pt x="251" y="21600"/>
                </a:lnTo>
                <a:cubicBezTo>
                  <a:pt x="112" y="21600"/>
                  <a:pt x="0" y="21345"/>
                  <a:pt x="0" y="21030"/>
                </a:cubicBezTo>
                <a:lnTo>
                  <a:pt x="0" y="570"/>
                </a:lnTo>
                <a:cubicBezTo>
                  <a:pt x="0" y="255"/>
                  <a:pt x="112" y="0"/>
                  <a:pt x="251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352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353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354" name="Slide Number Placeholder 6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2948" y="1319422"/>
            <a:ext cx="2355770" cy="1236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7583" y="2879493"/>
            <a:ext cx="1267894" cy="620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icture 18" descr="Picture 1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11759" y="2592720"/>
            <a:ext cx="1316477" cy="1266359"/>
          </a:xfrm>
          <a:prstGeom prst="rect">
            <a:avLst/>
          </a:prstGeom>
          <a:ln w="12700">
            <a:miter lim="400000"/>
          </a:ln>
        </p:spPr>
      </p:pic>
      <p:sp>
        <p:nvSpPr>
          <p:cNvPr id="358" name="Rectangle 19"/>
          <p:cNvSpPr/>
          <p:nvPr/>
        </p:nvSpPr>
        <p:spPr>
          <a:xfrm>
            <a:off x="2411759" y="3479122"/>
            <a:ext cx="897998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[Perin14]</a:t>
            </a:r>
          </a:p>
        </p:txBody>
      </p:sp>
      <p:sp>
        <p:nvSpPr>
          <p:cNvPr id="359" name="Rectangle 20"/>
          <p:cNvSpPr/>
          <p:nvPr/>
        </p:nvSpPr>
        <p:spPr>
          <a:xfrm>
            <a:off x="743651" y="1384028"/>
            <a:ext cx="1078674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[Caraux05]</a:t>
            </a:r>
          </a:p>
        </p:txBody>
      </p:sp>
      <p:pic>
        <p:nvPicPr>
          <p:cNvPr id="360" name="Picture 21" descr="Picture 2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03848" y="1965118"/>
            <a:ext cx="2783061" cy="1081114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Rectangle 22"/>
          <p:cNvSpPr/>
          <p:nvPr/>
        </p:nvSpPr>
        <p:spPr>
          <a:xfrm>
            <a:off x="4934627" y="2691419"/>
            <a:ext cx="965665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[Henry06]</a:t>
            </a:r>
          </a:p>
        </p:txBody>
      </p:sp>
      <p:sp>
        <p:nvSpPr>
          <p:cNvPr id="362" name="Straight Arrow Connector 2"/>
          <p:cNvSpPr/>
          <p:nvPr/>
        </p:nvSpPr>
        <p:spPr>
          <a:xfrm>
            <a:off x="993316" y="4398298"/>
            <a:ext cx="7128794" cy="1"/>
          </a:xfrm>
          <a:prstGeom prst="line">
            <a:avLst/>
          </a:prstGeom>
          <a:ln w="234950">
            <a:solidFill>
              <a:srgbClr val="DF8B27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363" name="Rectangle 25"/>
          <p:cNvSpPr txBox="1"/>
          <p:nvPr/>
        </p:nvSpPr>
        <p:spPr>
          <a:xfrm>
            <a:off x="1517849" y="3939902"/>
            <a:ext cx="751154" cy="31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Manual</a:t>
            </a:r>
          </a:p>
        </p:txBody>
      </p:sp>
      <p:sp>
        <p:nvSpPr>
          <p:cNvPr id="364" name="Rectangle 26"/>
          <p:cNvSpPr txBox="1"/>
          <p:nvPr/>
        </p:nvSpPr>
        <p:spPr>
          <a:xfrm>
            <a:off x="3795200" y="3939902"/>
            <a:ext cx="1518809" cy="31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Semi-Automatic</a:t>
            </a:r>
          </a:p>
        </p:txBody>
      </p:sp>
      <p:sp>
        <p:nvSpPr>
          <p:cNvPr id="365" name="Rectangle 27"/>
          <p:cNvSpPr txBox="1"/>
          <p:nvPr/>
        </p:nvSpPr>
        <p:spPr>
          <a:xfrm>
            <a:off x="6569232" y="3939902"/>
            <a:ext cx="988187" cy="31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Automatic</a:t>
            </a:r>
          </a:p>
        </p:txBody>
      </p:sp>
      <p:sp>
        <p:nvSpPr>
          <p:cNvPr id="366" name="Rectangle 28"/>
          <p:cNvSpPr txBox="1"/>
          <p:nvPr/>
        </p:nvSpPr>
        <p:spPr>
          <a:xfrm>
            <a:off x="3064683" y="4535015"/>
            <a:ext cx="3172476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 sz="1800">
                <a:solidFill>
                  <a:srgbClr val="000000">
                    <a:alpha val="76000"/>
                  </a:srgbClr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Matrix Reordering Approaches</a:t>
            </a:r>
          </a:p>
        </p:txBody>
      </p:sp>
      <p:grpSp>
        <p:nvGrpSpPr>
          <p:cNvPr id="394" name="Gruppieren 4"/>
          <p:cNvGrpSpPr/>
          <p:nvPr/>
        </p:nvGrpSpPr>
        <p:grpSpPr>
          <a:xfrm>
            <a:off x="6732240" y="1983368"/>
            <a:ext cx="1892683" cy="1884527"/>
            <a:chOff x="0" y="0"/>
            <a:chExt cx="1892681" cy="1884526"/>
          </a:xfrm>
        </p:grpSpPr>
        <p:grpSp>
          <p:nvGrpSpPr>
            <p:cNvPr id="369" name="Abgerundetes Rechteck 71"/>
            <p:cNvGrpSpPr/>
            <p:nvPr/>
          </p:nvGrpSpPr>
          <p:grpSpPr>
            <a:xfrm>
              <a:off x="-1" y="0"/>
              <a:ext cx="584241" cy="584240"/>
              <a:chOff x="0" y="0"/>
              <a:chExt cx="584239" cy="584239"/>
            </a:xfrm>
          </p:grpSpPr>
          <p:sp>
            <p:nvSpPr>
              <p:cNvPr id="367" name="Rounded Rectangle"/>
              <p:cNvSpPr/>
              <p:nvPr/>
            </p:nvSpPr>
            <p:spPr>
              <a:xfrm>
                <a:off x="0" y="0"/>
                <a:ext cx="584240" cy="584240"/>
              </a:xfrm>
              <a:prstGeom prst="roundRect">
                <a:avLst>
                  <a:gd name="adj" fmla="val 1957"/>
                </a:avLst>
              </a:prstGeom>
              <a:gradFill flip="none" rotWithShape="1">
                <a:gsLst>
                  <a:gs pos="0">
                    <a:srgbClr val="26597F"/>
                  </a:gs>
                  <a:gs pos="94900">
                    <a:srgbClr val="26597F"/>
                  </a:gs>
                  <a:gs pos="100000">
                    <a:srgbClr val="FF99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368" name="Robinsonian"/>
              <p:cNvSpPr txBox="1"/>
              <p:nvPr/>
            </p:nvSpPr>
            <p:spPr>
              <a:xfrm>
                <a:off x="3348" y="228619"/>
                <a:ext cx="577543" cy="127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Robinsonian</a:t>
                </a:r>
              </a:p>
            </p:txBody>
          </p:sp>
        </p:grpSp>
        <p:grpSp>
          <p:nvGrpSpPr>
            <p:cNvPr id="372" name="Abgerundetes Rechteck 72"/>
            <p:cNvGrpSpPr/>
            <p:nvPr/>
          </p:nvGrpSpPr>
          <p:grpSpPr>
            <a:xfrm>
              <a:off x="654221" y="0"/>
              <a:ext cx="584240" cy="584240"/>
              <a:chOff x="0" y="0"/>
              <a:chExt cx="584239" cy="584239"/>
            </a:xfrm>
          </p:grpSpPr>
          <p:sp>
            <p:nvSpPr>
              <p:cNvPr id="370" name="Rounded Rectangle"/>
              <p:cNvSpPr/>
              <p:nvPr/>
            </p:nvSpPr>
            <p:spPr>
              <a:xfrm>
                <a:off x="0" y="0"/>
                <a:ext cx="584240" cy="584240"/>
              </a:xfrm>
              <a:prstGeom prst="roundRect">
                <a:avLst>
                  <a:gd name="adj" fmla="val 976"/>
                </a:avLst>
              </a:prstGeom>
              <a:gradFill flip="none" rotWithShape="1">
                <a:gsLst>
                  <a:gs pos="0">
                    <a:srgbClr val="0075CC"/>
                  </a:gs>
                  <a:gs pos="94900">
                    <a:srgbClr val="0075CC"/>
                  </a:gs>
                  <a:gs pos="100000">
                    <a:srgbClr val="FF99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371" name="Spectral Methods"/>
              <p:cNvSpPr txBox="1"/>
              <p:nvPr/>
            </p:nvSpPr>
            <p:spPr>
              <a:xfrm>
                <a:off x="1670" y="165119"/>
                <a:ext cx="580899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r>
                  <a:t>Spectral</a:t>
                </a:r>
                <a:br/>
                <a:r>
                  <a:t>Methods</a:t>
                </a:r>
              </a:p>
            </p:txBody>
          </p:sp>
        </p:grpSp>
        <p:grpSp>
          <p:nvGrpSpPr>
            <p:cNvPr id="375" name="Abgerundetes Rechteck 73"/>
            <p:cNvGrpSpPr/>
            <p:nvPr/>
          </p:nvGrpSpPr>
          <p:grpSpPr>
            <a:xfrm>
              <a:off x="1308442" y="0"/>
              <a:ext cx="584240" cy="584240"/>
              <a:chOff x="0" y="0"/>
              <a:chExt cx="584239" cy="584239"/>
            </a:xfrm>
          </p:grpSpPr>
          <p:sp>
            <p:nvSpPr>
              <p:cNvPr id="373" name="Rounded Rectangle"/>
              <p:cNvSpPr/>
              <p:nvPr/>
            </p:nvSpPr>
            <p:spPr>
              <a:xfrm>
                <a:off x="0" y="0"/>
                <a:ext cx="584240" cy="584240"/>
              </a:xfrm>
              <a:prstGeom prst="roundRect">
                <a:avLst>
                  <a:gd name="adj" fmla="val 1956"/>
                </a:avLst>
              </a:prstGeom>
              <a:gradFill flip="none" rotWithShape="1">
                <a:gsLst>
                  <a:gs pos="0">
                    <a:srgbClr val="0092FF"/>
                  </a:gs>
                  <a:gs pos="94900">
                    <a:srgbClr val="0092FF"/>
                  </a:gs>
                  <a:gs pos="100000">
                    <a:srgbClr val="FF99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374" name="Dimension Reduction"/>
              <p:cNvSpPr txBox="1"/>
              <p:nvPr/>
            </p:nvSpPr>
            <p:spPr>
              <a:xfrm>
                <a:off x="3346" y="165119"/>
                <a:ext cx="577547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Dimension Reduction</a:t>
                </a:r>
              </a:p>
            </p:txBody>
          </p:sp>
        </p:grpSp>
        <p:grpSp>
          <p:nvGrpSpPr>
            <p:cNvPr id="378" name="Abgerundetes Rechteck 74"/>
            <p:cNvGrpSpPr/>
            <p:nvPr/>
          </p:nvGrpSpPr>
          <p:grpSpPr>
            <a:xfrm>
              <a:off x="-1" y="650143"/>
              <a:ext cx="584241" cy="584240"/>
              <a:chOff x="0" y="0"/>
              <a:chExt cx="584239" cy="584239"/>
            </a:xfrm>
          </p:grpSpPr>
          <p:sp>
            <p:nvSpPr>
              <p:cNvPr id="376" name="Rounded Rectangle"/>
              <p:cNvSpPr/>
              <p:nvPr/>
            </p:nvSpPr>
            <p:spPr>
              <a:xfrm>
                <a:off x="0" y="0"/>
                <a:ext cx="584240" cy="584240"/>
              </a:xfrm>
              <a:prstGeom prst="roundRect">
                <a:avLst>
                  <a:gd name="adj" fmla="val 4099"/>
                </a:avLst>
              </a:prstGeom>
              <a:gradFill flip="none" rotWithShape="1">
                <a:gsLst>
                  <a:gs pos="0">
                    <a:srgbClr val="0075CC"/>
                  </a:gs>
                  <a:gs pos="94900">
                    <a:srgbClr val="0075CC"/>
                  </a:gs>
                  <a:gs pos="100000">
                    <a:srgbClr val="FF99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377" name="Heuristic Approaches"/>
              <p:cNvSpPr txBox="1"/>
              <p:nvPr/>
            </p:nvSpPr>
            <p:spPr>
              <a:xfrm>
                <a:off x="7013" y="165119"/>
                <a:ext cx="570213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r>
                  <a:t>Heuristic</a:t>
                </a:r>
                <a:br/>
                <a:r>
                  <a:t>Approaches</a:t>
                </a:r>
              </a:p>
            </p:txBody>
          </p:sp>
        </p:grpSp>
        <p:grpSp>
          <p:nvGrpSpPr>
            <p:cNvPr id="381" name="Abgerundetes Rechteck 75"/>
            <p:cNvGrpSpPr/>
            <p:nvPr/>
          </p:nvGrpSpPr>
          <p:grpSpPr>
            <a:xfrm>
              <a:off x="654221" y="650143"/>
              <a:ext cx="584240" cy="584240"/>
              <a:chOff x="0" y="0"/>
              <a:chExt cx="584239" cy="584239"/>
            </a:xfrm>
          </p:grpSpPr>
          <p:sp>
            <p:nvSpPr>
              <p:cNvPr id="379" name="Rounded Rectangle"/>
              <p:cNvSpPr/>
              <p:nvPr/>
            </p:nvSpPr>
            <p:spPr>
              <a:xfrm>
                <a:off x="0" y="0"/>
                <a:ext cx="584240" cy="584240"/>
              </a:xfrm>
              <a:prstGeom prst="roundRect">
                <a:avLst>
                  <a:gd name="adj" fmla="val 2816"/>
                </a:avLst>
              </a:prstGeom>
              <a:gradFill flip="none" rotWithShape="1">
                <a:gsLst>
                  <a:gs pos="0">
                    <a:srgbClr val="F6F9FC"/>
                  </a:gs>
                  <a:gs pos="94000">
                    <a:srgbClr val="C2C2C2"/>
                  </a:gs>
                  <a:gs pos="100000">
                    <a:srgbClr val="FF99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09570">
                  <a:defRPr sz="800"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380" name="Matrix Reordering"/>
              <p:cNvSpPr txBox="1"/>
              <p:nvPr/>
            </p:nvSpPr>
            <p:spPr>
              <a:xfrm>
                <a:off x="4818" y="158769"/>
                <a:ext cx="574603" cy="266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609570">
                  <a:defRPr sz="900"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  <a:r>
                  <a:t>Matrix</a:t>
                </a:r>
                <a:r>
                  <a:rPr>
                    <a:latin typeface="Roboto Light"/>
                    <a:ea typeface="Roboto Light"/>
                    <a:cs typeface="Roboto Light"/>
                    <a:sym typeface="Roboto Light"/>
                  </a:rPr>
                  <a:t> </a:t>
                </a:r>
                <a:r>
                  <a:rPr sz="800">
                    <a:latin typeface="Roboto Light"/>
                    <a:ea typeface="Roboto Light"/>
                    <a:cs typeface="Roboto Light"/>
                    <a:sym typeface="Roboto Light"/>
                  </a:rPr>
                  <a:t>Reordering</a:t>
                </a:r>
              </a:p>
            </p:txBody>
          </p:sp>
        </p:grpSp>
        <p:grpSp>
          <p:nvGrpSpPr>
            <p:cNvPr id="384" name="Abgerundetes Rechteck 76"/>
            <p:cNvGrpSpPr/>
            <p:nvPr/>
          </p:nvGrpSpPr>
          <p:grpSpPr>
            <a:xfrm>
              <a:off x="1308442" y="650143"/>
              <a:ext cx="584240" cy="584240"/>
              <a:chOff x="0" y="0"/>
              <a:chExt cx="584239" cy="584239"/>
            </a:xfrm>
          </p:grpSpPr>
          <p:sp>
            <p:nvSpPr>
              <p:cNvPr id="382" name="Rounded Rectangle"/>
              <p:cNvSpPr/>
              <p:nvPr/>
            </p:nvSpPr>
            <p:spPr>
              <a:xfrm>
                <a:off x="0" y="0"/>
                <a:ext cx="584240" cy="584240"/>
              </a:xfrm>
              <a:prstGeom prst="roundRect">
                <a:avLst>
                  <a:gd name="adj" fmla="val 4099"/>
                </a:avLst>
              </a:prstGeom>
              <a:gradFill flip="none" rotWithShape="1">
                <a:gsLst>
                  <a:gs pos="0">
                    <a:srgbClr val="4CB3FF"/>
                  </a:gs>
                  <a:gs pos="94900">
                    <a:srgbClr val="4CB3FF"/>
                  </a:gs>
                  <a:gs pos="100000">
                    <a:srgbClr val="FF99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383" name="Graph-Theoretic"/>
              <p:cNvSpPr txBox="1"/>
              <p:nvPr/>
            </p:nvSpPr>
            <p:spPr>
              <a:xfrm>
                <a:off x="7013" y="165119"/>
                <a:ext cx="570213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lvl1pPr>
              </a:lstStyle>
              <a:p>
                <a:pPr/>
                <a:r>
                  <a:t>Graph-Theoretic</a:t>
                </a:r>
              </a:p>
            </p:txBody>
          </p:sp>
        </p:grpSp>
        <p:grpSp>
          <p:nvGrpSpPr>
            <p:cNvPr id="387" name="Abgerundetes Rechteck 77"/>
            <p:cNvGrpSpPr/>
            <p:nvPr/>
          </p:nvGrpSpPr>
          <p:grpSpPr>
            <a:xfrm>
              <a:off x="-1" y="1300286"/>
              <a:ext cx="584241" cy="584241"/>
              <a:chOff x="0" y="0"/>
              <a:chExt cx="584239" cy="584239"/>
            </a:xfrm>
          </p:grpSpPr>
          <p:sp>
            <p:nvSpPr>
              <p:cNvPr id="385" name="Rounded Rectangle"/>
              <p:cNvSpPr/>
              <p:nvPr/>
            </p:nvSpPr>
            <p:spPr>
              <a:xfrm>
                <a:off x="0" y="0"/>
                <a:ext cx="584240" cy="584240"/>
              </a:xfrm>
              <a:prstGeom prst="roundRect">
                <a:avLst>
                  <a:gd name="adj" fmla="val 4099"/>
                </a:avLst>
              </a:prstGeom>
              <a:gradFill flip="none" rotWithShape="1">
                <a:gsLst>
                  <a:gs pos="0">
                    <a:srgbClr val="0092FF"/>
                  </a:gs>
                  <a:gs pos="94900">
                    <a:srgbClr val="0092FF"/>
                  </a:gs>
                  <a:gs pos="100000">
                    <a:srgbClr val="FF99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386" name="Biclustering…"/>
              <p:cNvSpPr txBox="1"/>
              <p:nvPr/>
            </p:nvSpPr>
            <p:spPr>
              <a:xfrm>
                <a:off x="7013" y="165119"/>
                <a:ext cx="570213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r>
                  <a:t>Biclustering</a:t>
                </a:r>
              </a:p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r>
                  <a:t>Approaches</a:t>
                </a:r>
              </a:p>
            </p:txBody>
          </p:sp>
        </p:grpSp>
        <p:grpSp>
          <p:nvGrpSpPr>
            <p:cNvPr id="390" name="Abgerundetes Rechteck 78"/>
            <p:cNvGrpSpPr/>
            <p:nvPr/>
          </p:nvGrpSpPr>
          <p:grpSpPr>
            <a:xfrm>
              <a:off x="654221" y="1300286"/>
              <a:ext cx="584240" cy="584241"/>
              <a:chOff x="0" y="0"/>
              <a:chExt cx="584239" cy="584239"/>
            </a:xfrm>
          </p:grpSpPr>
          <p:sp>
            <p:nvSpPr>
              <p:cNvPr id="388" name="Rounded Rectangle"/>
              <p:cNvSpPr/>
              <p:nvPr/>
            </p:nvSpPr>
            <p:spPr>
              <a:xfrm>
                <a:off x="0" y="0"/>
                <a:ext cx="584240" cy="584240"/>
              </a:xfrm>
              <a:prstGeom prst="roundRect">
                <a:avLst>
                  <a:gd name="adj" fmla="val 4099"/>
                </a:avLst>
              </a:prstGeom>
              <a:gradFill flip="none" rotWithShape="1">
                <a:gsLst>
                  <a:gs pos="0">
                    <a:srgbClr val="4CB3FF"/>
                  </a:gs>
                  <a:gs pos="94900">
                    <a:srgbClr val="4CB3FF"/>
                  </a:gs>
                  <a:gs pos="100000">
                    <a:srgbClr val="FF99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389" name="Interactive Approaches"/>
              <p:cNvSpPr txBox="1"/>
              <p:nvPr/>
            </p:nvSpPr>
            <p:spPr>
              <a:xfrm>
                <a:off x="7013" y="165119"/>
                <a:ext cx="570213" cy="254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/>
              <a:p>
                <a:pPr algn="ctr" defTabSz="609570">
                  <a:defRPr sz="800">
                    <a:solidFill>
                      <a:srgbClr val="FFFFFF"/>
                    </a:solidFill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  <a:r>
                  <a:t>Interactive</a:t>
                </a:r>
                <a:br/>
                <a:r>
                  <a:t>Approaches</a:t>
                </a:r>
              </a:p>
            </p:txBody>
          </p:sp>
        </p:grpSp>
        <p:grpSp>
          <p:nvGrpSpPr>
            <p:cNvPr id="393" name="Gruppieren 3"/>
            <p:cNvGrpSpPr/>
            <p:nvPr/>
          </p:nvGrpSpPr>
          <p:grpSpPr>
            <a:xfrm>
              <a:off x="1308442" y="1300286"/>
              <a:ext cx="584240" cy="584241"/>
              <a:chOff x="0" y="0"/>
              <a:chExt cx="584239" cy="584239"/>
            </a:xfrm>
          </p:grpSpPr>
          <p:sp>
            <p:nvSpPr>
              <p:cNvPr id="391" name="Abgerundetes Rechteck 79"/>
              <p:cNvSpPr/>
              <p:nvPr/>
            </p:nvSpPr>
            <p:spPr>
              <a:xfrm>
                <a:off x="0" y="0"/>
                <a:ext cx="584240" cy="584240"/>
              </a:xfrm>
              <a:prstGeom prst="roundRect">
                <a:avLst>
                  <a:gd name="adj" fmla="val 3918"/>
                </a:avLst>
              </a:prstGeom>
              <a:gradFill flip="none" rotWithShape="1">
                <a:gsLst>
                  <a:gs pos="0">
                    <a:srgbClr val="F6F9FC"/>
                  </a:gs>
                  <a:gs pos="94900">
                    <a:srgbClr val="C2C2C2"/>
                  </a:gs>
                  <a:gs pos="100000">
                    <a:srgbClr val="FF9900"/>
                  </a:gs>
                </a:gsLst>
                <a:lin ang="54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38100" dir="2700000">
                  <a:srgbClr val="000000">
                    <a:alpha val="40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09570">
                  <a:defRPr b="1" sz="600">
                    <a:solidFill>
                      <a:srgbClr val="FFFFFF"/>
                    </a:solidFill>
                    <a:latin typeface="OfficinaSansITCStd Book"/>
                    <a:ea typeface="OfficinaSansITCStd Book"/>
                    <a:cs typeface="OfficinaSansITCStd Book"/>
                    <a:sym typeface="OfficinaSansITCStd Book"/>
                  </a:defRPr>
                </a:pPr>
              </a:p>
            </p:txBody>
          </p:sp>
          <p:pic>
            <p:nvPicPr>
              <p:cNvPr id="392" name="Grafik 80" descr="Grafik 80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6003" y="1670"/>
                <a:ext cx="549811" cy="5498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395" name="Picture 4" descr="Picture 4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868144" y="1308374"/>
            <a:ext cx="2267159" cy="143243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Rectangle 24"/>
          <p:cNvSpPr/>
          <p:nvPr/>
        </p:nvSpPr>
        <p:spPr>
          <a:xfrm>
            <a:off x="6660232" y="3579862"/>
            <a:ext cx="1440227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[Behrisch2016]</a:t>
            </a:r>
          </a:p>
        </p:txBody>
      </p:sp>
      <p:sp>
        <p:nvSpPr>
          <p:cNvPr id="397" name="Rectangle 42"/>
          <p:cNvSpPr/>
          <p:nvPr/>
        </p:nvSpPr>
        <p:spPr>
          <a:xfrm>
            <a:off x="7152803" y="1319487"/>
            <a:ext cx="954552" cy="313301"/>
          </a:xfrm>
          <a:prstGeom prst="rect">
            <a:avLst/>
          </a:prstGeom>
          <a:solidFill>
            <a:srgbClr val="FFFFFF">
              <a:alpha val="64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[Liiv2010]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6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0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5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9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3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Class="entr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7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Class="entr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1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xit" nodeType="click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5" dur="500" fill="hold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Class="exit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9" dur="500" fill="hold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Class="exit" nodeType="afterEffect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73" dur="500" fill="hold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Class="exit" nodeType="afterEffect" presetID="10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77" dur="500" fill="hold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Class="exit" nodeType="afterEffect" presetID="10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81" dur="500" fill="hold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Class="exit" nodeType="afterEffect" presetID="10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85" dur="500" fill="hold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Class="exit" nodeType="afterEffect" presetID="10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89" dur="500" fill="hold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Class="exit" nodeType="afterEffect" presetID="10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93" dur="500" fill="hold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Class="exit" nodeType="afterEffect" presetID="10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97" dur="500" fill="hold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Class="exit" nodeType="afterEffect" presetID="10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01" dur="500" fill="hold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Class="exit" nodeType="afterEffect" presetID="10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05" dur="500" fill="hold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18"/>
      <p:bldP build="whole" bldLvl="1" animBg="1" rev="0" advAuto="0" spid="359" grpId="15"/>
      <p:bldP build="whole" bldLvl="1" animBg="1" rev="0" advAuto="0" spid="397" grpId="22"/>
      <p:bldP build="whole" bldLvl="1" animBg="1" rev="0" advAuto="0" spid="395" grpId="14"/>
      <p:bldP build="whole" bldLvl="1" animBg="1" rev="0" advAuto="0" spid="361" grpId="21"/>
      <p:bldP build="whole" bldLvl="1" animBg="1" rev="0" advAuto="0" spid="358" grpId="19"/>
      <p:bldP build="whole" bldLvl="1" animBg="1" rev="0" advAuto="0" spid="364" grpId="6"/>
      <p:bldP build="whole" bldLvl="1" animBg="1" rev="0" advAuto="0" spid="360" grpId="8"/>
      <p:bldP build="whole" bldLvl="1" animBg="1" rev="0" advAuto="0" spid="394" grpId="13"/>
      <p:bldP build="whole" bldLvl="1" animBg="1" rev="0" advAuto="0" spid="395" grpId="25"/>
      <p:bldP build="whole" bldLvl="1" animBg="1" rev="0" advAuto="0" spid="357" grpId="4"/>
      <p:bldP build="whole" bldLvl="1" animBg="1" rev="0" advAuto="0" spid="355" grpId="3"/>
      <p:bldP build="whole" bldLvl="1" animBg="1" rev="0" advAuto="0" spid="365" grpId="12"/>
      <p:bldP build="whole" bldLvl="1" animBg="1" rev="0" advAuto="0" spid="396" grpId="11"/>
      <p:bldP build="whole" bldLvl="1" animBg="1" rev="0" advAuto="0" spid="360" grpId="20"/>
      <p:bldP build="whole" bldLvl="1" animBg="1" rev="0" advAuto="0" spid="394" grpId="24"/>
      <p:bldP build="whole" bldLvl="1" animBg="1" rev="0" advAuto="0" spid="359" grpId="1"/>
      <p:bldP build="whole" bldLvl="1" animBg="1" rev="0" advAuto="0" spid="356" grpId="5"/>
      <p:bldP build="whole" bldLvl="1" animBg="1" rev="0" advAuto="0" spid="397" grpId="10"/>
      <p:bldP build="whole" bldLvl="1" animBg="1" rev="0" advAuto="0" spid="357" grpId="17"/>
      <p:bldP build="whole" bldLvl="1" animBg="1" rev="0" advAuto="0" spid="361" grpId="9"/>
      <p:bldP build="whole" bldLvl="1" animBg="1" rev="0" advAuto="0" spid="355" grpId="16"/>
      <p:bldP build="whole" bldLvl="1" animBg="1" rev="0" advAuto="0" spid="358" grpId="7"/>
      <p:bldP build="whole" bldLvl="1" animBg="1" rev="0" advAuto="0" spid="363" grpId="2"/>
      <p:bldP build="whole" bldLvl="1" animBg="1" rev="0" advAuto="0" spid="396" grpId="2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Freeform: Shape 23"/>
          <p:cNvSpPr/>
          <p:nvPr/>
        </p:nvSpPr>
        <p:spPr>
          <a:xfrm>
            <a:off x="323850" y="1213511"/>
            <a:ext cx="8467726" cy="372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1" y="0"/>
                </a:moveTo>
                <a:lnTo>
                  <a:pt x="21349" y="0"/>
                </a:lnTo>
                <a:cubicBezTo>
                  <a:pt x="21488" y="0"/>
                  <a:pt x="21600" y="255"/>
                  <a:pt x="21600" y="570"/>
                </a:cubicBezTo>
                <a:lnTo>
                  <a:pt x="21600" y="20034"/>
                </a:lnTo>
                <a:lnTo>
                  <a:pt x="21507" y="20149"/>
                </a:lnTo>
                <a:cubicBezTo>
                  <a:pt x="21338" y="20409"/>
                  <a:pt x="21227" y="20849"/>
                  <a:pt x="21227" y="21348"/>
                </a:cubicBezTo>
                <a:lnTo>
                  <a:pt x="21249" y="21600"/>
                </a:lnTo>
                <a:lnTo>
                  <a:pt x="251" y="21600"/>
                </a:lnTo>
                <a:cubicBezTo>
                  <a:pt x="112" y="21600"/>
                  <a:pt x="0" y="21345"/>
                  <a:pt x="0" y="21030"/>
                </a:cubicBezTo>
                <a:lnTo>
                  <a:pt x="0" y="570"/>
                </a:lnTo>
                <a:cubicBezTo>
                  <a:pt x="0" y="255"/>
                  <a:pt x="112" y="0"/>
                  <a:pt x="251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02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403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Related Work</a:t>
            </a:r>
          </a:p>
        </p:txBody>
      </p:sp>
      <p:sp>
        <p:nvSpPr>
          <p:cNvPr id="404" name="Slide Number Placeholder 6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5" name="Straight Arrow Connector 2"/>
          <p:cNvSpPr/>
          <p:nvPr/>
        </p:nvSpPr>
        <p:spPr>
          <a:xfrm>
            <a:off x="993316" y="4398298"/>
            <a:ext cx="7128794" cy="1"/>
          </a:xfrm>
          <a:prstGeom prst="line">
            <a:avLst/>
          </a:prstGeom>
          <a:ln w="234950">
            <a:solidFill>
              <a:srgbClr val="DF8B27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06" name="Rectangle 25"/>
          <p:cNvSpPr txBox="1"/>
          <p:nvPr/>
        </p:nvSpPr>
        <p:spPr>
          <a:xfrm>
            <a:off x="1517849" y="3939902"/>
            <a:ext cx="751154" cy="31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Manual</a:t>
            </a:r>
          </a:p>
        </p:txBody>
      </p:sp>
      <p:sp>
        <p:nvSpPr>
          <p:cNvPr id="407" name="Rectangle 26"/>
          <p:cNvSpPr txBox="1"/>
          <p:nvPr/>
        </p:nvSpPr>
        <p:spPr>
          <a:xfrm>
            <a:off x="3795200" y="3939902"/>
            <a:ext cx="1518809" cy="31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Semi-Automatic</a:t>
            </a:r>
          </a:p>
        </p:txBody>
      </p:sp>
      <p:sp>
        <p:nvSpPr>
          <p:cNvPr id="408" name="Rectangle 27"/>
          <p:cNvSpPr txBox="1"/>
          <p:nvPr/>
        </p:nvSpPr>
        <p:spPr>
          <a:xfrm>
            <a:off x="6569232" y="3939902"/>
            <a:ext cx="988187" cy="31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>
                <a:solidFill>
                  <a:srgbClr val="000000">
                    <a:alpha val="76000"/>
                  </a:srgbClr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Automatic</a:t>
            </a:r>
          </a:p>
        </p:txBody>
      </p:sp>
      <p:sp>
        <p:nvSpPr>
          <p:cNvPr id="409" name="Rectangle 28"/>
          <p:cNvSpPr txBox="1"/>
          <p:nvPr/>
        </p:nvSpPr>
        <p:spPr>
          <a:xfrm>
            <a:off x="3064683" y="4535015"/>
            <a:ext cx="3172476" cy="35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6000" tIns="36000" rIns="36000" bIns="36000">
            <a:spAutoFit/>
          </a:bodyPr>
          <a:lstStyle>
            <a:lvl1pPr>
              <a:defRPr sz="1800">
                <a:solidFill>
                  <a:srgbClr val="000000">
                    <a:alpha val="76000"/>
                  </a:srgbClr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Matrix Reordering Approaches</a:t>
            </a:r>
          </a:p>
        </p:txBody>
      </p:sp>
      <p:sp>
        <p:nvSpPr>
          <p:cNvPr id="410" name="Straight Connector 8"/>
          <p:cNvSpPr/>
          <p:nvPr/>
        </p:nvSpPr>
        <p:spPr>
          <a:xfrm>
            <a:off x="4529296" y="3756948"/>
            <a:ext cx="3384377" cy="1"/>
          </a:xfrm>
          <a:prstGeom prst="line">
            <a:avLst/>
          </a:prstGeom>
          <a:ln w="793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1" name="Straight Connector 43"/>
          <p:cNvSpPr/>
          <p:nvPr/>
        </p:nvSpPr>
        <p:spPr>
          <a:xfrm>
            <a:off x="4567237" y="3756948"/>
            <a:ext cx="1" cy="173040"/>
          </a:xfrm>
          <a:prstGeom prst="line">
            <a:avLst/>
          </a:prstGeom>
          <a:ln w="793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2" name="Straight Connector 44"/>
          <p:cNvSpPr/>
          <p:nvPr/>
        </p:nvSpPr>
        <p:spPr>
          <a:xfrm>
            <a:off x="7875575" y="3756948"/>
            <a:ext cx="1" cy="173040"/>
          </a:xfrm>
          <a:prstGeom prst="line">
            <a:avLst/>
          </a:prstGeom>
          <a:ln w="79375">
            <a:solidFill>
              <a:srgbClr val="0000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13" name="TextBox 45"/>
          <p:cNvSpPr txBox="1"/>
          <p:nvPr/>
        </p:nvSpPr>
        <p:spPr>
          <a:xfrm>
            <a:off x="2457479" y="2033397"/>
            <a:ext cx="204445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807591">
              <a:defRPr cap="small" sz="5500">
                <a:latin typeface="Roboto Bold"/>
                <a:ea typeface="Roboto Bold"/>
                <a:cs typeface="Roboto Bold"/>
                <a:sym typeface="Roboto Bold"/>
              </a:defRPr>
            </a:pPr>
            <a:r>
              <a:t>G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ui</a:t>
            </a:r>
            <a:r>
              <a:rPr>
                <a:solidFill>
                  <a:srgbClr val="D97A28"/>
                </a:solidFill>
                <a:latin typeface="Roboto Thin"/>
                <a:ea typeface="Roboto Thin"/>
                <a:cs typeface="Roboto Thin"/>
                <a:sym typeface="Roboto Thin"/>
              </a:rPr>
              <a:t>r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o</a:t>
            </a:r>
          </a:p>
        </p:txBody>
      </p:sp>
      <p:pic>
        <p:nvPicPr>
          <p:cNvPr id="414" name="Picture 46" descr="Picture 4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580" y="1631806"/>
            <a:ext cx="1660139" cy="155239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Rectangle 47"/>
          <p:cNvSpPr txBox="1"/>
          <p:nvPr/>
        </p:nvSpPr>
        <p:spPr>
          <a:xfrm>
            <a:off x="4754971" y="2499741"/>
            <a:ext cx="315392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807591">
              <a:defRPr sz="24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71 algorithms </a:t>
            </a:r>
            <a:br/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transparently available</a:t>
            </a:r>
          </a:p>
        </p:txBody>
      </p:sp>
      <p:sp>
        <p:nvSpPr>
          <p:cNvPr id="416" name="Rectangle 18"/>
          <p:cNvSpPr txBox="1"/>
          <p:nvPr/>
        </p:nvSpPr>
        <p:spPr>
          <a:xfrm>
            <a:off x="4637175" y="1556239"/>
            <a:ext cx="338952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 defTabSz="807591">
              <a:defRPr sz="24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Model Steering/Repr.</a:t>
            </a:r>
            <a:br/>
            <a:r>
              <a:rPr b="1">
                <a:latin typeface="Roboto Black"/>
                <a:ea typeface="Roboto Black"/>
                <a:cs typeface="Roboto Black"/>
                <a:sym typeface="Roboto Black"/>
              </a:rPr>
              <a:t>Opening the black-box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3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4" grpId="5"/>
      <p:bldP build="whole" bldLvl="1" animBg="1" rev="0" advAuto="0" spid="415" grpId="7"/>
      <p:bldP build="whole" bldLvl="1" animBg="1" rev="0" advAuto="0" spid="416" grpId="6"/>
      <p:bldP build="whole" bldLvl="1" animBg="1" rev="0" advAuto="0" spid="413" grpId="4"/>
      <p:bldP build="whole" bldLvl="1" animBg="1" rev="0" advAuto="0" spid="410" grpId="1"/>
      <p:bldP build="whole" bldLvl="1" animBg="1" rev="0" advAuto="0" spid="411" grpId="2"/>
      <p:bldP build="whole" bldLvl="1" animBg="1" rev="0" advAuto="0" spid="412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/>
          <p:nvPr>
            <p:ph type="ctrTitle"/>
          </p:nvPr>
        </p:nvSpPr>
        <p:spPr>
          <a:xfrm>
            <a:off x="685800" y="1973286"/>
            <a:ext cx="7772400" cy="110252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Approach</a:t>
            </a:r>
          </a:p>
        </p:txBody>
      </p:sp>
      <p:sp>
        <p:nvSpPr>
          <p:cNvPr id="421" name="Straight Connector 5"/>
          <p:cNvSpPr/>
          <p:nvPr/>
        </p:nvSpPr>
        <p:spPr>
          <a:xfrm>
            <a:off x="1953817" y="3003261"/>
            <a:ext cx="5400001" cy="1"/>
          </a:xfrm>
          <a:prstGeom prst="line">
            <a:avLst/>
          </a:prstGeom>
          <a:ln>
            <a:solidFill>
              <a:srgbClr val="DDD9C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2" name="Straight Connector 6"/>
          <p:cNvSpPr/>
          <p:nvPr/>
        </p:nvSpPr>
        <p:spPr>
          <a:xfrm>
            <a:off x="1953817" y="3003261"/>
            <a:ext cx="3600001" cy="1"/>
          </a:xfrm>
          <a:prstGeom prst="line">
            <a:avLst/>
          </a:prstGeom>
          <a:ln>
            <a:solidFill>
              <a:srgbClr val="C8582C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425" name="Freeform 18"/>
          <p:cNvSpPr/>
          <p:nvPr/>
        </p:nvSpPr>
        <p:spPr>
          <a:xfrm>
            <a:off x="133065" y="803723"/>
            <a:ext cx="2522922" cy="4024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6" y="23"/>
                </a:moveTo>
                <a:lnTo>
                  <a:pt x="4148" y="23"/>
                </a:lnTo>
                <a:lnTo>
                  <a:pt x="4134" y="197"/>
                </a:lnTo>
                <a:cubicBezTo>
                  <a:pt x="4134" y="2507"/>
                  <a:pt x="7077" y="4379"/>
                  <a:pt x="10708" y="4379"/>
                </a:cubicBezTo>
                <a:cubicBezTo>
                  <a:pt x="14339" y="4379"/>
                  <a:pt x="17282" y="2507"/>
                  <a:pt x="17282" y="197"/>
                </a:cubicBezTo>
                <a:lnTo>
                  <a:pt x="17269" y="23"/>
                </a:lnTo>
                <a:cubicBezTo>
                  <a:pt x="18712" y="15"/>
                  <a:pt x="17294" y="55"/>
                  <a:pt x="21600" y="0"/>
                </a:cubicBezTo>
                <a:lnTo>
                  <a:pt x="21600" y="21548"/>
                </a:lnTo>
                <a:lnTo>
                  <a:pt x="896" y="21600"/>
                </a:lnTo>
                <a:cubicBezTo>
                  <a:pt x="401" y="21600"/>
                  <a:pt x="0" y="21345"/>
                  <a:pt x="0" y="21030"/>
                </a:cubicBezTo>
                <a:lnTo>
                  <a:pt x="0" y="593"/>
                </a:lnTo>
                <a:cubicBezTo>
                  <a:pt x="0" y="278"/>
                  <a:pt x="401" y="23"/>
                  <a:pt x="896" y="23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26" name="Rectangle 6"/>
          <p:cNvSpPr txBox="1"/>
          <p:nvPr/>
        </p:nvSpPr>
        <p:spPr>
          <a:xfrm>
            <a:off x="270201" y="2717331"/>
            <a:ext cx="2309223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Which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matrix reordering</a:t>
            </a:r>
            <a:r>
              <a:t> algorithm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to choose? </a:t>
            </a:r>
          </a:p>
        </p:txBody>
      </p:sp>
      <p:sp>
        <p:nvSpPr>
          <p:cNvPr id="427" name="TextBox 17"/>
          <p:cNvSpPr txBox="1"/>
          <p:nvPr/>
        </p:nvSpPr>
        <p:spPr>
          <a:xfrm>
            <a:off x="5879842" y="2382090"/>
            <a:ext cx="2044457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cap="small" sz="5500">
                <a:latin typeface="Roboto Bold"/>
                <a:ea typeface="Roboto Bold"/>
                <a:cs typeface="Roboto Bold"/>
                <a:sym typeface="Roboto Bold"/>
              </a:defRPr>
            </a:pPr>
            <a:r>
              <a:t>G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ui</a:t>
            </a:r>
            <a:r>
              <a:rPr>
                <a:solidFill>
                  <a:srgbClr val="D97A28"/>
                </a:solidFill>
                <a:latin typeface="Roboto Thin"/>
                <a:ea typeface="Roboto Thin"/>
                <a:cs typeface="Roboto Thin"/>
                <a:sym typeface="Roboto Thin"/>
              </a:rPr>
              <a:t>r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o</a:t>
            </a:r>
          </a:p>
        </p:txBody>
      </p:sp>
      <p:pic>
        <p:nvPicPr>
          <p:cNvPr id="428" name="Picture 21" descr="Pictur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41944" y="1980500"/>
            <a:ext cx="1660140" cy="1552396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Rectangle 12"/>
          <p:cNvSpPr/>
          <p:nvPr/>
        </p:nvSpPr>
        <p:spPr>
          <a:xfrm>
            <a:off x="2798342" y="4350649"/>
            <a:ext cx="6207481" cy="477414"/>
          </a:xfrm>
          <a:prstGeom prst="rect">
            <a:avLst/>
          </a:prstGeom>
          <a:solidFill>
            <a:srgbClr val="FFFFFF">
              <a:alpha val="88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30" name="Rectangle 13"/>
          <p:cNvSpPr txBox="1"/>
          <p:nvPr/>
        </p:nvSpPr>
        <p:spPr>
          <a:xfrm>
            <a:off x="3454989" y="4456119"/>
            <a:ext cx="5967836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9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71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Reordering </a:t>
            </a:r>
            <a:r>
              <a:t>Algorithms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&amp;</a:t>
            </a:r>
            <a:r>
              <a:t> Interactive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Exploration</a:t>
            </a:r>
          </a:p>
        </p:txBody>
      </p:sp>
      <p:sp>
        <p:nvSpPr>
          <p:cNvPr id="431" name="Rectangle 20"/>
          <p:cNvSpPr txBox="1"/>
          <p:nvPr/>
        </p:nvSpPr>
        <p:spPr>
          <a:xfrm>
            <a:off x="3016701" y="4417552"/>
            <a:ext cx="246063" cy="368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</a:t>
            </a:r>
          </a:p>
        </p:txBody>
      </p:sp>
      <p:sp>
        <p:nvSpPr>
          <p:cNvPr id="432" name="Slide Number Placeholder 2"/>
          <p:cNvSpPr txBox="1"/>
          <p:nvPr>
            <p:ph type="sldNum" sz="quarter" idx="2"/>
          </p:nvPr>
        </p:nvSpPr>
        <p:spPr>
          <a:xfrm>
            <a:off x="8910820" y="4924713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33" name="VAST_2019_Guiro_ReorderingOptions_Final" descr="VAST_2019_Guiro_ReorderingOptions_Final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977671" y="803725"/>
            <a:ext cx="5848823" cy="34758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34" name="Oval 28"/>
          <p:cNvSpPr txBox="1"/>
          <p:nvPr/>
        </p:nvSpPr>
        <p:spPr>
          <a:xfrm>
            <a:off x="1107113" y="396270"/>
            <a:ext cx="689810" cy="84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</a:t>
            </a:r>
          </a:p>
        </p:txBody>
      </p:sp>
      <p:sp>
        <p:nvSpPr>
          <p:cNvPr id="435" name="Rectangle 29"/>
          <p:cNvSpPr txBox="1"/>
          <p:nvPr/>
        </p:nvSpPr>
        <p:spPr>
          <a:xfrm>
            <a:off x="-1569108" y="3032460"/>
            <a:ext cx="12700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  <p:sp>
        <p:nvSpPr>
          <p:cNvPr id="436" name="Rectangle 30"/>
          <p:cNvSpPr txBox="1"/>
          <p:nvPr/>
        </p:nvSpPr>
        <p:spPr>
          <a:xfrm>
            <a:off x="1017320" y="1863863"/>
            <a:ext cx="687051" cy="633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0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</a:t>
            </a:r>
          </a:p>
        </p:txBody>
      </p:sp>
      <p:sp>
        <p:nvSpPr>
          <p:cNvPr id="437" name="Rectangle 31"/>
          <p:cNvSpPr txBox="1"/>
          <p:nvPr/>
        </p:nvSpPr>
        <p:spPr>
          <a:xfrm>
            <a:off x="-2551063" y="2207262"/>
            <a:ext cx="803634" cy="74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5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Class="mediacall" nodeType="after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2200" fill="hold"/>
                                        <p:tgtEl>
                                          <p:spTgt spid="4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mediacall" nodeType="clickEffect" presetSubtype="0" presetID="3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000" fill="hold"/>
                                        <p:tgtEl>
                                          <p:spTgt spid="4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9" fill="hold" display="0">
                  <p:stCondLst>
                    <p:cond delay="indefinite"/>
                  </p:stCondLst>
                </p:cTn>
                <p:tgtEl>
                  <p:spTgt spid="433"/>
                </p:tgtEl>
              </p:cMediaNode>
            </p:video>
            <p:seq concurrent="1" prevAc="none" nextAc="seek">
              <p:cTn id="20" evtFilter="cancelBubble" nodeType="interactiveSeq" restart="whenNotActive" fill="hold">
                <p:stCondLst>
                  <p:cond delay="0" evt="onClick">
                    <p:tgtEl>
                      <p:spTgt spid="43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433"/>
                  </p:tgtEl>
                </p:cond>
              </p:nextCondLst>
            </p:seq>
          </p:childTnLst>
        </p:cTn>
      </p:par>
    </p:tnLst>
    <p:bldLst>
      <p:bldP build="whole" bldLvl="1" animBg="1" rev="0" advAuto="0" spid="430" grpId="1"/>
      <p:bldP build="whole" bldLvl="1" animBg="1" rev="0" advAuto="0" spid="43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Freeform 18"/>
          <p:cNvSpPr/>
          <p:nvPr/>
        </p:nvSpPr>
        <p:spPr>
          <a:xfrm>
            <a:off x="133065" y="803723"/>
            <a:ext cx="2522922" cy="4024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6" y="23"/>
                </a:moveTo>
                <a:lnTo>
                  <a:pt x="4148" y="23"/>
                </a:lnTo>
                <a:lnTo>
                  <a:pt x="4134" y="197"/>
                </a:lnTo>
                <a:cubicBezTo>
                  <a:pt x="4134" y="2507"/>
                  <a:pt x="7077" y="4379"/>
                  <a:pt x="10708" y="4379"/>
                </a:cubicBezTo>
                <a:cubicBezTo>
                  <a:pt x="14339" y="4379"/>
                  <a:pt x="17282" y="2507"/>
                  <a:pt x="17282" y="197"/>
                </a:cubicBezTo>
                <a:lnTo>
                  <a:pt x="17269" y="23"/>
                </a:lnTo>
                <a:cubicBezTo>
                  <a:pt x="18712" y="15"/>
                  <a:pt x="17294" y="55"/>
                  <a:pt x="21600" y="0"/>
                </a:cubicBezTo>
                <a:lnTo>
                  <a:pt x="21600" y="21548"/>
                </a:lnTo>
                <a:lnTo>
                  <a:pt x="896" y="21600"/>
                </a:lnTo>
                <a:cubicBezTo>
                  <a:pt x="401" y="21600"/>
                  <a:pt x="0" y="21345"/>
                  <a:pt x="0" y="21030"/>
                </a:cubicBezTo>
                <a:lnTo>
                  <a:pt x="0" y="593"/>
                </a:lnTo>
                <a:cubicBezTo>
                  <a:pt x="0" y="278"/>
                  <a:pt x="401" y="23"/>
                  <a:pt x="896" y="23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42" name="Rectangle 6"/>
          <p:cNvSpPr txBox="1"/>
          <p:nvPr/>
        </p:nvSpPr>
        <p:spPr>
          <a:xfrm>
            <a:off x="270201" y="2861347"/>
            <a:ext cx="2309223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Which local patterns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are</a:t>
            </a:r>
            <a:r>
              <a:t> hidden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in my data? </a:t>
            </a:r>
          </a:p>
        </p:txBody>
      </p:sp>
      <p:sp>
        <p:nvSpPr>
          <p:cNvPr id="443" name="Slide Number Placeholder 2"/>
          <p:cNvSpPr txBox="1"/>
          <p:nvPr>
            <p:ph type="sldNum" sz="quarter" idx="2"/>
          </p:nvPr>
        </p:nvSpPr>
        <p:spPr>
          <a:xfrm>
            <a:off x="8928840" y="4924713"/>
            <a:ext cx="153964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4" name="Oval 15"/>
          <p:cNvSpPr txBox="1"/>
          <p:nvPr/>
        </p:nvSpPr>
        <p:spPr>
          <a:xfrm>
            <a:off x="1107113" y="396270"/>
            <a:ext cx="689810" cy="84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</a:t>
            </a:r>
          </a:p>
        </p:txBody>
      </p:sp>
      <p:pic>
        <p:nvPicPr>
          <p:cNvPr id="44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9204" y="1361953"/>
            <a:ext cx="3037829" cy="1928268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Straight Arrow Connector 4"/>
          <p:cNvSpPr/>
          <p:nvPr/>
        </p:nvSpPr>
        <p:spPr>
          <a:xfrm>
            <a:off x="2967222" y="2358290"/>
            <a:ext cx="1676786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7" name="TextBox 5"/>
          <p:cNvSpPr txBox="1"/>
          <p:nvPr/>
        </p:nvSpPr>
        <p:spPr>
          <a:xfrm>
            <a:off x="2961536" y="1905010"/>
            <a:ext cx="166237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Matrix Data</a:t>
            </a:r>
          </a:p>
        </p:txBody>
      </p:sp>
      <p:sp>
        <p:nvSpPr>
          <p:cNvPr id="448" name="Straight Arrow Connector 17"/>
          <p:cNvSpPr/>
          <p:nvPr/>
        </p:nvSpPr>
        <p:spPr>
          <a:xfrm>
            <a:off x="6739962" y="2356049"/>
            <a:ext cx="1676786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49" name="TextBox 19"/>
          <p:cNvSpPr txBox="1"/>
          <p:nvPr/>
        </p:nvSpPr>
        <p:spPr>
          <a:xfrm>
            <a:off x="6785682" y="1955958"/>
            <a:ext cx="166237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Reordered</a:t>
            </a:r>
            <a:br/>
            <a:r>
              <a:t>Matrix Data</a:t>
            </a:r>
          </a:p>
        </p:txBody>
      </p:sp>
      <p:sp>
        <p:nvSpPr>
          <p:cNvPr id="450" name="TextBox 20"/>
          <p:cNvSpPr txBox="1"/>
          <p:nvPr/>
        </p:nvSpPr>
        <p:spPr>
          <a:xfrm>
            <a:off x="4469234" y="3223443"/>
            <a:ext cx="2475444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Guided by</a:t>
            </a:r>
            <a:br/>
            <a:r>
              <a:rPr sz="2800">
                <a:latin typeface="Roboto Black"/>
                <a:ea typeface="Roboto Black"/>
                <a:cs typeface="Roboto Black"/>
                <a:sym typeface="Roboto Black"/>
              </a:rPr>
              <a:t>Algorithm/Impl.</a:t>
            </a:r>
            <a:endParaRPr sz="280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defRPr sz="28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Quality Metric</a:t>
            </a:r>
          </a:p>
        </p:txBody>
      </p:sp>
      <p:sp>
        <p:nvSpPr>
          <p:cNvPr id="451" name="Rectangle 22"/>
          <p:cNvSpPr txBox="1"/>
          <p:nvPr/>
        </p:nvSpPr>
        <p:spPr>
          <a:xfrm>
            <a:off x="-1569108" y="3032460"/>
            <a:ext cx="12700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  <p:sp>
        <p:nvSpPr>
          <p:cNvPr id="452" name="Rectangle 25"/>
          <p:cNvSpPr txBox="1"/>
          <p:nvPr/>
        </p:nvSpPr>
        <p:spPr>
          <a:xfrm>
            <a:off x="1066004" y="1885550"/>
            <a:ext cx="803634" cy="74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Freeform 18"/>
          <p:cNvSpPr/>
          <p:nvPr/>
        </p:nvSpPr>
        <p:spPr>
          <a:xfrm>
            <a:off x="133065" y="803723"/>
            <a:ext cx="2522922" cy="4024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6" y="23"/>
                </a:moveTo>
                <a:lnTo>
                  <a:pt x="4148" y="23"/>
                </a:lnTo>
                <a:lnTo>
                  <a:pt x="4134" y="197"/>
                </a:lnTo>
                <a:cubicBezTo>
                  <a:pt x="4134" y="2507"/>
                  <a:pt x="7077" y="4379"/>
                  <a:pt x="10708" y="4379"/>
                </a:cubicBezTo>
                <a:cubicBezTo>
                  <a:pt x="14339" y="4379"/>
                  <a:pt x="17282" y="2507"/>
                  <a:pt x="17282" y="197"/>
                </a:cubicBezTo>
                <a:lnTo>
                  <a:pt x="17269" y="23"/>
                </a:lnTo>
                <a:cubicBezTo>
                  <a:pt x="18712" y="15"/>
                  <a:pt x="17294" y="55"/>
                  <a:pt x="21600" y="0"/>
                </a:cubicBezTo>
                <a:lnTo>
                  <a:pt x="21600" y="21548"/>
                </a:lnTo>
                <a:lnTo>
                  <a:pt x="896" y="21600"/>
                </a:lnTo>
                <a:cubicBezTo>
                  <a:pt x="401" y="21600"/>
                  <a:pt x="0" y="21345"/>
                  <a:pt x="0" y="21030"/>
                </a:cubicBezTo>
                <a:lnTo>
                  <a:pt x="0" y="593"/>
                </a:lnTo>
                <a:cubicBezTo>
                  <a:pt x="0" y="278"/>
                  <a:pt x="401" y="23"/>
                  <a:pt x="896" y="23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57" name="Slide Number Placeholder 2"/>
          <p:cNvSpPr txBox="1"/>
          <p:nvPr>
            <p:ph type="sldNum" sz="quarter" idx="2"/>
          </p:nvPr>
        </p:nvSpPr>
        <p:spPr>
          <a:xfrm>
            <a:off x="8928840" y="4924713"/>
            <a:ext cx="153964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8" name="Oval 15"/>
          <p:cNvSpPr txBox="1"/>
          <p:nvPr/>
        </p:nvSpPr>
        <p:spPr>
          <a:xfrm>
            <a:off x="1107113" y="396270"/>
            <a:ext cx="689810" cy="84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</a:t>
            </a:r>
          </a:p>
        </p:txBody>
      </p:sp>
      <p:pic>
        <p:nvPicPr>
          <p:cNvPr id="45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49204" y="1361953"/>
            <a:ext cx="3037829" cy="1928268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traight Arrow Connector 4"/>
          <p:cNvSpPr/>
          <p:nvPr/>
        </p:nvSpPr>
        <p:spPr>
          <a:xfrm>
            <a:off x="2967222" y="2358290"/>
            <a:ext cx="1676786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61" name="TextBox 5"/>
          <p:cNvSpPr txBox="1"/>
          <p:nvPr/>
        </p:nvSpPr>
        <p:spPr>
          <a:xfrm>
            <a:off x="2961536" y="1905010"/>
            <a:ext cx="166237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Matrix Data</a:t>
            </a:r>
          </a:p>
        </p:txBody>
      </p:sp>
      <p:sp>
        <p:nvSpPr>
          <p:cNvPr id="462" name="Straight Arrow Connector 17"/>
          <p:cNvSpPr/>
          <p:nvPr/>
        </p:nvSpPr>
        <p:spPr>
          <a:xfrm>
            <a:off x="6739962" y="2356049"/>
            <a:ext cx="1676786" cy="1"/>
          </a:xfrm>
          <a:prstGeom prst="line">
            <a:avLst/>
          </a:prstGeom>
          <a:ln w="25400">
            <a:solidFill>
              <a:srgbClr val="80808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63" name="TextBox 19"/>
          <p:cNvSpPr txBox="1"/>
          <p:nvPr/>
        </p:nvSpPr>
        <p:spPr>
          <a:xfrm>
            <a:off x="6785682" y="1955958"/>
            <a:ext cx="166237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Reordered</a:t>
            </a:r>
            <a:br/>
            <a:r>
              <a:t>Matrix Data</a:t>
            </a:r>
          </a:p>
        </p:txBody>
      </p:sp>
      <p:sp>
        <p:nvSpPr>
          <p:cNvPr id="464" name="TextBox 20"/>
          <p:cNvSpPr txBox="1"/>
          <p:nvPr/>
        </p:nvSpPr>
        <p:spPr>
          <a:xfrm>
            <a:off x="2988035" y="3223443"/>
            <a:ext cx="2475444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Guided by</a:t>
            </a:r>
            <a:br/>
            <a:r>
              <a:rPr sz="2800">
                <a:latin typeface="Roboto Black"/>
                <a:ea typeface="Roboto Black"/>
                <a:cs typeface="Roboto Black"/>
                <a:sym typeface="Roboto Black"/>
              </a:rPr>
              <a:t>Algorithm/Impl.</a:t>
            </a:r>
            <a:endParaRPr sz="2800">
              <a:latin typeface="Roboto Black"/>
              <a:ea typeface="Roboto Black"/>
              <a:cs typeface="Roboto Black"/>
              <a:sym typeface="Roboto Black"/>
            </a:endParaRPr>
          </a:p>
          <a:p>
            <a:pPr algn="ctr">
              <a:defRPr sz="28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Quality Metric</a:t>
            </a:r>
          </a:p>
        </p:txBody>
      </p:sp>
      <p:sp>
        <p:nvSpPr>
          <p:cNvPr id="465" name="TextBox 12"/>
          <p:cNvSpPr txBox="1"/>
          <p:nvPr/>
        </p:nvSpPr>
        <p:spPr>
          <a:xfrm>
            <a:off x="6863980" y="3205509"/>
            <a:ext cx="1527062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Support</a:t>
            </a:r>
            <a:br/>
            <a:r>
              <a:rPr sz="2800">
                <a:latin typeface="Roboto Black"/>
                <a:ea typeface="Roboto Black"/>
                <a:cs typeface="Roboto Black"/>
                <a:sym typeface="Roboto Black"/>
              </a:rPr>
              <a:t>Analysis </a:t>
            </a:r>
            <a:br>
              <a:rPr sz="2800"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sz="2800">
                <a:latin typeface="Roboto Black"/>
                <a:ea typeface="Roboto Black"/>
                <a:cs typeface="Roboto Black"/>
                <a:sym typeface="Roboto Black"/>
              </a:rPr>
              <a:t>Task</a:t>
            </a:r>
          </a:p>
        </p:txBody>
      </p:sp>
      <p:sp>
        <p:nvSpPr>
          <p:cNvPr id="466" name="Straight Arrow Connector 3"/>
          <p:cNvSpPr/>
          <p:nvPr/>
        </p:nvSpPr>
        <p:spPr>
          <a:xfrm>
            <a:off x="5786396" y="3864731"/>
            <a:ext cx="801829" cy="2500"/>
          </a:xfrm>
          <a:prstGeom prst="line">
            <a:avLst/>
          </a:prstGeom>
          <a:ln w="73025">
            <a:solidFill>
              <a:srgbClr val="D1692A"/>
            </a:solidFill>
            <a:headEnd type="triangle"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467" name="TextBox 8"/>
          <p:cNvSpPr txBox="1"/>
          <p:nvPr/>
        </p:nvSpPr>
        <p:spPr>
          <a:xfrm>
            <a:off x="6008139" y="3272220"/>
            <a:ext cx="358413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468" name="Rectangle 21"/>
          <p:cNvSpPr txBox="1"/>
          <p:nvPr/>
        </p:nvSpPr>
        <p:spPr>
          <a:xfrm>
            <a:off x="270201" y="2861347"/>
            <a:ext cx="2309223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Which local patterns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are</a:t>
            </a:r>
            <a:r>
              <a:t> hidden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in my data? </a:t>
            </a:r>
          </a:p>
        </p:txBody>
      </p:sp>
      <p:sp>
        <p:nvSpPr>
          <p:cNvPr id="469" name="Rectangle 22"/>
          <p:cNvSpPr txBox="1"/>
          <p:nvPr/>
        </p:nvSpPr>
        <p:spPr>
          <a:xfrm>
            <a:off x="1066004" y="1885550"/>
            <a:ext cx="803634" cy="74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: Shape 23"/>
          <p:cNvSpPr/>
          <p:nvPr/>
        </p:nvSpPr>
        <p:spPr>
          <a:xfrm>
            <a:off x="323850" y="1213511"/>
            <a:ext cx="8467726" cy="372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1" y="0"/>
                </a:moveTo>
                <a:lnTo>
                  <a:pt x="21349" y="0"/>
                </a:lnTo>
                <a:cubicBezTo>
                  <a:pt x="21488" y="0"/>
                  <a:pt x="21600" y="255"/>
                  <a:pt x="21600" y="570"/>
                </a:cubicBezTo>
                <a:lnTo>
                  <a:pt x="21600" y="20034"/>
                </a:lnTo>
                <a:lnTo>
                  <a:pt x="21507" y="20149"/>
                </a:lnTo>
                <a:cubicBezTo>
                  <a:pt x="21338" y="20409"/>
                  <a:pt x="21227" y="20849"/>
                  <a:pt x="21227" y="21348"/>
                </a:cubicBezTo>
                <a:lnTo>
                  <a:pt x="21249" y="21600"/>
                </a:lnTo>
                <a:lnTo>
                  <a:pt x="251" y="21600"/>
                </a:lnTo>
                <a:cubicBezTo>
                  <a:pt x="112" y="21600"/>
                  <a:pt x="0" y="21345"/>
                  <a:pt x="0" y="21030"/>
                </a:cubicBezTo>
                <a:lnTo>
                  <a:pt x="0" y="570"/>
                </a:lnTo>
                <a:cubicBezTo>
                  <a:pt x="0" y="255"/>
                  <a:pt x="112" y="0"/>
                  <a:pt x="251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188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189" name="TextBox 10"/>
          <p:cNvSpPr txBox="1"/>
          <p:nvPr/>
        </p:nvSpPr>
        <p:spPr>
          <a:xfrm>
            <a:off x="801928" y="2003784"/>
            <a:ext cx="99799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807591">
              <a:defRPr sz="1800"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Small</a:t>
            </a:r>
          </a:p>
        </p:txBody>
      </p:sp>
      <p:sp>
        <p:nvSpPr>
          <p:cNvPr id="190" name="TextBox 56"/>
          <p:cNvSpPr txBox="1"/>
          <p:nvPr/>
        </p:nvSpPr>
        <p:spPr>
          <a:xfrm>
            <a:off x="2361628" y="2003784"/>
            <a:ext cx="12690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807591">
              <a:defRPr sz="1800"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Medium</a:t>
            </a:r>
          </a:p>
        </p:txBody>
      </p:sp>
      <p:sp>
        <p:nvSpPr>
          <p:cNvPr id="191" name="TextBox 57"/>
          <p:cNvSpPr txBox="1"/>
          <p:nvPr/>
        </p:nvSpPr>
        <p:spPr>
          <a:xfrm>
            <a:off x="4192340" y="2003784"/>
            <a:ext cx="167045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807591">
              <a:defRPr sz="1800"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Large</a:t>
            </a:r>
          </a:p>
        </p:txBody>
      </p:sp>
      <p:sp>
        <p:nvSpPr>
          <p:cNvPr id="192" name="TextBox 58"/>
          <p:cNvSpPr txBox="1"/>
          <p:nvPr/>
        </p:nvSpPr>
        <p:spPr>
          <a:xfrm>
            <a:off x="6370320" y="2003784"/>
            <a:ext cx="209857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807591">
              <a:defRPr sz="18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Beyond screen</a:t>
            </a:r>
            <a:r>
              <a:rPr sz="1600"/>
              <a:t> </a:t>
            </a:r>
            <a:r>
              <a:t>size</a:t>
            </a:r>
          </a:p>
        </p:txBody>
      </p:sp>
      <p:pic>
        <p:nvPicPr>
          <p:cNvPr id="193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rcRect l="22005" t="1" r="22042" b="0"/>
          <a:stretch>
            <a:fillRect/>
          </a:stretch>
        </p:blipFill>
        <p:spPr>
          <a:xfrm>
            <a:off x="4146620" y="2428376"/>
            <a:ext cx="1761891" cy="17425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94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rcRect l="0" t="6571" r="38242" b="11302"/>
          <a:stretch>
            <a:fillRect/>
          </a:stretch>
        </p:blipFill>
        <p:spPr>
          <a:xfrm>
            <a:off x="6378780" y="2430865"/>
            <a:ext cx="2081653" cy="173849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95" name="TextBox 13"/>
          <p:cNvSpPr txBox="1"/>
          <p:nvPr/>
        </p:nvSpPr>
        <p:spPr>
          <a:xfrm>
            <a:off x="6417919" y="3808545"/>
            <a:ext cx="109224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807591">
              <a:defRPr sz="1500"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HiGlass.io</a:t>
            </a:r>
          </a:p>
        </p:txBody>
      </p:sp>
      <p:pic>
        <p:nvPicPr>
          <p:cNvPr id="196" name="Picture 14" descr="Picture 1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05965" y="2446299"/>
            <a:ext cx="1370387" cy="135995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97" name="Picture 15" descr="Picture 1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56208" y="2457936"/>
            <a:ext cx="1079488" cy="10745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98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Compact</a:t>
            </a:r>
            <a:r>
              <a:rPr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representation</a:t>
            </a:r>
          </a:p>
        </p:txBody>
      </p:sp>
      <p:sp>
        <p:nvSpPr>
          <p:cNvPr id="199" name="Slide Number Placeholder 6"/>
          <p:cNvSpPr txBox="1"/>
          <p:nvPr>
            <p:ph type="sldNum" sz="quarter" idx="2"/>
          </p:nvPr>
        </p:nvSpPr>
        <p:spPr>
          <a:xfrm>
            <a:off x="8831117" y="4817917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474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475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Opening and Steering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of</a:t>
            </a:r>
            <a:r>
              <a:t>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the Black-Box</a:t>
            </a:r>
          </a:p>
        </p:txBody>
      </p:sp>
      <p:sp>
        <p:nvSpPr>
          <p:cNvPr id="476" name="Slide Number Placeholder 3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13582" t="19016" r="38143" b="2165"/>
          <a:stretch>
            <a:fillRect/>
          </a:stretch>
        </p:blipFill>
        <p:spPr>
          <a:xfrm>
            <a:off x="755576" y="1783533"/>
            <a:ext cx="1698570" cy="1677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480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pic>
        <p:nvPicPr>
          <p:cNvPr id="481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rcRect l="3155" t="31599" r="7010" b="19621"/>
          <a:stretch>
            <a:fillRect/>
          </a:stretch>
        </p:blipFill>
        <p:spPr>
          <a:xfrm>
            <a:off x="587168" y="1496445"/>
            <a:ext cx="7969665" cy="2617947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Rectangle 8"/>
          <p:cNvSpPr/>
          <p:nvPr/>
        </p:nvSpPr>
        <p:spPr>
          <a:xfrm>
            <a:off x="2771800" y="1350836"/>
            <a:ext cx="6228471" cy="32371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3" name="Slide Number Placeholder 2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4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Opening and Steering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of</a:t>
            </a:r>
            <a:r>
              <a:t>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the Black-Box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rcRect l="3155" t="31599" r="7010" b="19621"/>
          <a:stretch>
            <a:fillRect/>
          </a:stretch>
        </p:blipFill>
        <p:spPr>
          <a:xfrm>
            <a:off x="587168" y="1496445"/>
            <a:ext cx="7969665" cy="2617947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Rectangle 8"/>
          <p:cNvSpPr/>
          <p:nvPr/>
        </p:nvSpPr>
        <p:spPr>
          <a:xfrm>
            <a:off x="4932039" y="1350836"/>
            <a:ext cx="4068233" cy="32371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8" name="Rectangle 2"/>
          <p:cNvSpPr/>
          <p:nvPr/>
        </p:nvSpPr>
        <p:spPr>
          <a:xfrm>
            <a:off x="3007700" y="1916932"/>
            <a:ext cx="1564300" cy="16051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9" name="Oval 1"/>
          <p:cNvSpPr/>
          <p:nvPr/>
        </p:nvSpPr>
        <p:spPr>
          <a:xfrm>
            <a:off x="3319614" y="2271997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0" name="Oval 10"/>
          <p:cNvSpPr/>
          <p:nvPr/>
        </p:nvSpPr>
        <p:spPr>
          <a:xfrm>
            <a:off x="3438678" y="2281522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1" name="Oval 11"/>
          <p:cNvSpPr/>
          <p:nvPr/>
        </p:nvSpPr>
        <p:spPr>
          <a:xfrm>
            <a:off x="3438678" y="2174365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2" name="Oval 12"/>
          <p:cNvSpPr/>
          <p:nvPr/>
        </p:nvSpPr>
        <p:spPr>
          <a:xfrm>
            <a:off x="3850633" y="2119597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3" name="Oval 14"/>
          <p:cNvSpPr/>
          <p:nvPr/>
        </p:nvSpPr>
        <p:spPr>
          <a:xfrm>
            <a:off x="4155433" y="2152935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4" name="Oval 15"/>
          <p:cNvSpPr/>
          <p:nvPr/>
        </p:nvSpPr>
        <p:spPr>
          <a:xfrm>
            <a:off x="3950646" y="2431542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5" name="Oval 16"/>
          <p:cNvSpPr/>
          <p:nvPr/>
        </p:nvSpPr>
        <p:spPr>
          <a:xfrm>
            <a:off x="4179246" y="2560129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6" name="Oval 17"/>
          <p:cNvSpPr/>
          <p:nvPr/>
        </p:nvSpPr>
        <p:spPr>
          <a:xfrm>
            <a:off x="4079235" y="2826829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7" name="Oval 18"/>
          <p:cNvSpPr/>
          <p:nvPr/>
        </p:nvSpPr>
        <p:spPr>
          <a:xfrm>
            <a:off x="3848253" y="3045904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8" name="Oval 19"/>
          <p:cNvSpPr/>
          <p:nvPr/>
        </p:nvSpPr>
        <p:spPr>
          <a:xfrm>
            <a:off x="3686328" y="3081622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9" name="Oval 20"/>
          <p:cNvSpPr/>
          <p:nvPr/>
        </p:nvSpPr>
        <p:spPr>
          <a:xfrm>
            <a:off x="3760146" y="3219735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0" name="Oval 21"/>
          <p:cNvSpPr/>
          <p:nvPr/>
        </p:nvSpPr>
        <p:spPr>
          <a:xfrm>
            <a:off x="3924453" y="3262598"/>
            <a:ext cx="90837" cy="9083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1" name="Slide Number Placeholder 4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2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Opening and Steering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of</a:t>
            </a:r>
            <a:r>
              <a:t>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the Black-Box</a:t>
            </a:r>
          </a:p>
        </p:txBody>
      </p:sp>
      <p:sp>
        <p:nvSpPr>
          <p:cNvPr id="503" name="TextBox 22"/>
          <p:cNvSpPr txBox="1"/>
          <p:nvPr/>
        </p:nvSpPr>
        <p:spPr>
          <a:xfrm>
            <a:off x="5193784" y="2382227"/>
            <a:ext cx="225604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Model/Result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>
                <a:latin typeface="Roboto Light"/>
                <a:ea typeface="Roboto Light"/>
                <a:cs typeface="Roboto Light"/>
                <a:sym typeface="Roboto Light"/>
              </a:rPr>
            </a:b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Representation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10" grpId="5" fill="hold">
                                  <p:stCondLst>
                                    <p:cond delay="1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50"/>
                            </p:stCondLst>
                            <p:childTnLst>
                              <p:par>
                                <p:cTn id="25" presetClass="entr" nodeType="afterEffect" presetID="10" grpId="6" fill="hold">
                                  <p:stCondLst>
                                    <p:cond delay="1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75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17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Class="entr" nodeType="afterEffect" presetID="10" grpId="8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5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0"/>
                            </p:stCondLst>
                            <p:childTnLst>
                              <p:par>
                                <p:cTn id="37" presetClass="entr" nodeType="afterEffect" presetID="10" grpId="9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0"/>
                            </p:stCondLst>
                            <p:childTnLst>
                              <p:par>
                                <p:cTn id="41" presetClass="entr" nodeType="afterEffect" presetID="10" grpId="10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45" presetClass="entr" nodeType="afterEffect" presetID="10" grpId="11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0"/>
                            </p:stCondLst>
                            <p:childTnLst>
                              <p:par>
                                <p:cTn id="49" presetClass="entr" nodeType="afterEffect" presetID="10" grpId="12" fill="hold">
                                  <p:stCondLst>
                                    <p:cond delay="2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1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xit" nodeType="click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55" dur="500" fill="hold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Class="exit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59" dur="500" fill="hold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Class="exit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3" dur="500" fill="hold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Class="exit" nodeType="after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7" dur="500" fill="hold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Class="exit" nodeType="afterEffect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71" dur="500" fill="hold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Class="exit" nodeType="afterEffect" presetID="10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75" dur="500" fill="hold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Class="exit" nodeType="afterEffect" presetID="10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79" dur="500" fill="hold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Class="exit" nodeType="afterEffect" presetID="10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83" dur="500" fill="hold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Class="exit" nodeType="afterEffect" presetID="10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87" dur="500" fill="hold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Class="exit" nodeType="afterEffect" presetID="10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91" dur="500" fill="hold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Class="exit" nodeType="afterEffect" presetID="10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95" dur="500" fill="hold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500"/>
                            </p:stCondLst>
                            <p:childTnLst>
                              <p:par>
                                <p:cTn id="98" presetClass="exit" nodeType="afterEffect" presetID="10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99" dur="500" fill="hold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000"/>
                            </p:stCondLst>
                            <p:childTnLst>
                              <p:par>
                                <p:cTn id="102" presetClass="exit" nodeType="afterEffect" presetID="10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03" dur="500" fill="hold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Class="entr" nodeType="afterEffect" presetID="10" grpId="26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7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8" dur="9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9" grpId="11"/>
      <p:bldP build="whole" bldLvl="1" animBg="1" rev="0" advAuto="0" spid="496" grpId="8"/>
      <p:bldP build="whole" bldLvl="1" animBg="1" rev="0" advAuto="0" spid="495" grpId="7"/>
      <p:bldP build="whole" bldLvl="1" animBg="1" rev="0" advAuto="0" spid="494" grpId="6"/>
      <p:bldP build="whole" bldLvl="1" animBg="1" rev="0" advAuto="0" spid="493" grpId="5"/>
      <p:bldP build="whole" bldLvl="1" animBg="1" rev="0" advAuto="0" spid="498" grpId="10"/>
      <p:bldP build="whole" bldLvl="1" animBg="1" rev="0" advAuto="0" spid="492" grpId="4"/>
      <p:bldP build="whole" bldLvl="1" animBg="1" rev="0" advAuto="0" spid="491" grpId="3"/>
      <p:bldP build="whole" bldLvl="1" animBg="1" rev="0" advAuto="0" spid="490" grpId="2"/>
      <p:bldP build="whole" bldLvl="1" animBg="1" rev="0" advAuto="0" spid="489" grpId="1"/>
      <p:bldP build="whole" bldLvl="1" animBg="1" rev="0" advAuto="0" spid="497" grpId="9"/>
      <p:bldP build="whole" bldLvl="1" animBg="1" rev="0" advAuto="0" spid="500" grpId="25"/>
      <p:bldP build="whole" bldLvl="1" animBg="1" rev="0" advAuto="0" spid="499" grpId="24"/>
      <p:bldP build="whole" bldLvl="1" animBg="1" rev="0" advAuto="0" spid="496" grpId="21"/>
      <p:bldP build="whole" bldLvl="1" animBg="1" rev="0" advAuto="0" spid="495" grpId="20"/>
      <p:bldP build="whole" bldLvl="1" animBg="1" rev="0" advAuto="0" spid="494" grpId="19"/>
      <p:bldP build="whole" bldLvl="1" animBg="1" rev="0" advAuto="0" spid="493" grpId="18"/>
      <p:bldP build="whole" bldLvl="1" animBg="1" rev="0" advAuto="0" spid="498" grpId="23"/>
      <p:bldP build="whole" bldLvl="1" animBg="1" rev="0" advAuto="0" spid="503" grpId="26"/>
      <p:bldP build="whole" bldLvl="1" animBg="1" rev="0" advAuto="0" spid="492" grpId="17"/>
      <p:bldP build="whole" bldLvl="1" animBg="1" rev="0" advAuto="0" spid="491" grpId="16"/>
      <p:bldP build="whole" bldLvl="1" animBg="1" rev="0" advAuto="0" spid="490" grpId="15"/>
      <p:bldP build="whole" bldLvl="1" animBg="1" rev="0" advAuto="0" spid="489" grpId="14"/>
      <p:bldP build="whole" bldLvl="1" animBg="1" rev="0" advAuto="0" spid="488" grpId="13"/>
      <p:bldP build="whole" bldLvl="1" animBg="1" rev="0" advAuto="0" spid="497" grpId="22"/>
      <p:bldP build="whole" bldLvl="1" animBg="1" rev="0" advAuto="0" spid="500" grpId="1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06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pic>
        <p:nvPicPr>
          <p:cNvPr id="50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rcRect l="3155" t="31599" r="7010" b="19621"/>
          <a:stretch>
            <a:fillRect/>
          </a:stretch>
        </p:blipFill>
        <p:spPr>
          <a:xfrm>
            <a:off x="587168" y="1491629"/>
            <a:ext cx="7969665" cy="2617947"/>
          </a:xfrm>
          <a:prstGeom prst="rect">
            <a:avLst/>
          </a:prstGeom>
          <a:ln w="12700">
            <a:miter lim="400000"/>
          </a:ln>
        </p:spPr>
      </p:pic>
      <p:sp>
        <p:nvSpPr>
          <p:cNvPr id="508" name="Slide Number Placeholder 2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9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Opening and Steering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of</a:t>
            </a:r>
            <a:r>
              <a:t>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the Black-Box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12" name="Freeform 18"/>
          <p:cNvSpPr/>
          <p:nvPr/>
        </p:nvSpPr>
        <p:spPr>
          <a:xfrm>
            <a:off x="133065" y="803723"/>
            <a:ext cx="2522922" cy="4024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6" y="23"/>
                </a:moveTo>
                <a:lnTo>
                  <a:pt x="4148" y="23"/>
                </a:lnTo>
                <a:lnTo>
                  <a:pt x="4134" y="197"/>
                </a:lnTo>
                <a:cubicBezTo>
                  <a:pt x="4134" y="2507"/>
                  <a:pt x="7077" y="4379"/>
                  <a:pt x="10708" y="4379"/>
                </a:cubicBezTo>
                <a:cubicBezTo>
                  <a:pt x="14339" y="4379"/>
                  <a:pt x="17282" y="2507"/>
                  <a:pt x="17282" y="197"/>
                </a:cubicBezTo>
                <a:lnTo>
                  <a:pt x="17269" y="23"/>
                </a:lnTo>
                <a:cubicBezTo>
                  <a:pt x="18712" y="15"/>
                  <a:pt x="17294" y="55"/>
                  <a:pt x="21600" y="0"/>
                </a:cubicBezTo>
                <a:lnTo>
                  <a:pt x="21600" y="21548"/>
                </a:lnTo>
                <a:lnTo>
                  <a:pt x="896" y="21600"/>
                </a:lnTo>
                <a:cubicBezTo>
                  <a:pt x="401" y="21600"/>
                  <a:pt x="0" y="21345"/>
                  <a:pt x="0" y="21030"/>
                </a:cubicBezTo>
                <a:lnTo>
                  <a:pt x="0" y="593"/>
                </a:lnTo>
                <a:cubicBezTo>
                  <a:pt x="0" y="278"/>
                  <a:pt x="401" y="23"/>
                  <a:pt x="896" y="23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513" name="Slide Number Placeholder 2"/>
          <p:cNvSpPr txBox="1"/>
          <p:nvPr>
            <p:ph type="sldNum" sz="quarter" idx="2"/>
          </p:nvPr>
        </p:nvSpPr>
        <p:spPr>
          <a:xfrm>
            <a:off x="8928840" y="4924713"/>
            <a:ext cx="153964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4" name="VAST_2019_Guiro_Interactions_Final" descr="VAST_2019_Guiro_Interactions_Final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798342" y="808662"/>
            <a:ext cx="6207481" cy="368008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15" name="Rectangle 26"/>
          <p:cNvSpPr/>
          <p:nvPr/>
        </p:nvSpPr>
        <p:spPr>
          <a:xfrm>
            <a:off x="2798342" y="4350649"/>
            <a:ext cx="6207481" cy="477414"/>
          </a:xfrm>
          <a:prstGeom prst="rect">
            <a:avLst/>
          </a:prstGeom>
          <a:solidFill>
            <a:srgbClr val="FFFFFF">
              <a:alpha val="88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516" name="Rectangle 27"/>
          <p:cNvSpPr txBox="1"/>
          <p:nvPr/>
        </p:nvSpPr>
        <p:spPr>
          <a:xfrm>
            <a:off x="3454989" y="4456119"/>
            <a:ext cx="6183860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9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2D Proj. for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Algorithm Steering &amp; Understanding</a:t>
            </a:r>
          </a:p>
        </p:txBody>
      </p:sp>
      <p:sp>
        <p:nvSpPr>
          <p:cNvPr id="517" name="Rectangle 28"/>
          <p:cNvSpPr txBox="1"/>
          <p:nvPr/>
        </p:nvSpPr>
        <p:spPr>
          <a:xfrm>
            <a:off x="3016701" y="4417552"/>
            <a:ext cx="246063" cy="393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</a:t>
            </a:r>
          </a:p>
        </p:txBody>
      </p:sp>
      <p:sp>
        <p:nvSpPr>
          <p:cNvPr id="518" name="Oval 15"/>
          <p:cNvSpPr txBox="1"/>
          <p:nvPr/>
        </p:nvSpPr>
        <p:spPr>
          <a:xfrm>
            <a:off x="1107113" y="396270"/>
            <a:ext cx="689810" cy="84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</a:t>
            </a:r>
          </a:p>
        </p:txBody>
      </p:sp>
      <p:sp>
        <p:nvSpPr>
          <p:cNvPr id="519" name="Rectangle 16"/>
          <p:cNvSpPr txBox="1"/>
          <p:nvPr/>
        </p:nvSpPr>
        <p:spPr>
          <a:xfrm>
            <a:off x="270201" y="2861347"/>
            <a:ext cx="2309223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Which local patterns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are</a:t>
            </a:r>
            <a:r>
              <a:t> hidden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in my data? </a:t>
            </a:r>
          </a:p>
        </p:txBody>
      </p:sp>
      <p:sp>
        <p:nvSpPr>
          <p:cNvPr id="520" name="Rectangle 17"/>
          <p:cNvSpPr txBox="1"/>
          <p:nvPr/>
        </p:nvSpPr>
        <p:spPr>
          <a:xfrm>
            <a:off x="-1569108" y="3032460"/>
            <a:ext cx="12700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  <p:sp>
        <p:nvSpPr>
          <p:cNvPr id="521" name="Rectangle 20"/>
          <p:cNvSpPr txBox="1"/>
          <p:nvPr/>
        </p:nvSpPr>
        <p:spPr>
          <a:xfrm>
            <a:off x="1066004" y="1885550"/>
            <a:ext cx="803634" cy="74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5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5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mediacall" nodeType="after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2720" fill="hold"/>
                                        <p:tgtEl>
                                          <p:spTgt spid="5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mediacall" nodeType="clickEffect" presetSubtype="0" presetID="3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2" dur="1000" fill="hold"/>
                                        <p:tgtEl>
                                          <p:spTgt spid="5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23" fill="hold" display="0">
                  <p:stCondLst>
                    <p:cond delay="indefinite"/>
                  </p:stCondLst>
                </p:cTn>
                <p:tgtEl>
                  <p:spTgt spid="514"/>
                </p:tgtEl>
              </p:cMediaNode>
            </p:video>
            <p:seq concurrent="1" prevAc="none" nextAc="seek">
              <p:cTn id="24" evtFilter="cancelBubble" nodeType="interactiveSeq" restart="whenNotActive" fill="hold">
                <p:stCondLst>
                  <p:cond delay="0" evt="onClick">
                    <p:tgtEl>
                      <p:spTgt spid="51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14"/>
                  </p:tgtEl>
                </p:cond>
              </p:nextCondLst>
            </p:seq>
          </p:childTnLst>
        </p:cTn>
      </p:par>
    </p:tnLst>
    <p:bldLst>
      <p:bldP build="whole" bldLvl="1" animBg="1" rev="0" advAuto="0" spid="515" grpId="1"/>
      <p:bldP build="whole" bldLvl="1" animBg="1" rev="0" advAuto="0" spid="517" grpId="3"/>
      <p:bldP build="whole" bldLvl="1" animBg="1" rev="0" advAuto="0" spid="516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26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27" name="Slide Number Placeholder 2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8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But…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How do I know what to optimize?</a:t>
            </a:r>
          </a:p>
        </p:txBody>
      </p:sp>
      <p:pic>
        <p:nvPicPr>
          <p:cNvPr id="52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832" y="1890463"/>
            <a:ext cx="2292722" cy="1984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9159" y="1868592"/>
            <a:ext cx="2633933" cy="1984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1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5700" y="1851669"/>
            <a:ext cx="2857524" cy="2230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34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35" name="Slide Number Placeholder 2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6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But…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How do I know what to optimize?</a:t>
            </a:r>
          </a:p>
        </p:txBody>
      </p:sp>
      <p:pic>
        <p:nvPicPr>
          <p:cNvPr id="537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" y="1232323"/>
            <a:ext cx="1146463" cy="99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850" y="2495825"/>
            <a:ext cx="1317083" cy="99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39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488" y="3696487"/>
            <a:ext cx="1428892" cy="1115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5136" t="32438" r="62493" b="21307"/>
          <a:stretch>
            <a:fillRect/>
          </a:stretch>
        </p:blipFill>
        <p:spPr>
          <a:xfrm>
            <a:off x="1842779" y="1609407"/>
            <a:ext cx="2663974" cy="2379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41" name="Picture 13" descr="Picture 13"/>
          <p:cNvPicPr>
            <a:picLocks noChangeAspect="1"/>
          </p:cNvPicPr>
          <p:nvPr/>
        </p:nvPicPr>
        <p:blipFill>
          <a:blip r:embed="rId6">
            <a:extLst/>
          </a:blip>
          <a:srcRect l="52056" t="28244" r="14477" b="22064"/>
          <a:stretch>
            <a:fillRect/>
          </a:stretch>
        </p:blipFill>
        <p:spPr>
          <a:xfrm>
            <a:off x="4708600" y="1185715"/>
            <a:ext cx="4082977" cy="3788940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TextBox 5"/>
          <p:cNvSpPr txBox="1"/>
          <p:nvPr/>
        </p:nvSpPr>
        <p:spPr>
          <a:xfrm>
            <a:off x="2942182" y="1345765"/>
            <a:ext cx="70282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Before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45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46" name="Slide Number Placeholder 2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7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But…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How do I know what to optimize?</a:t>
            </a:r>
          </a:p>
        </p:txBody>
      </p:sp>
      <p:pic>
        <p:nvPicPr>
          <p:cNvPr id="54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" y="1232323"/>
            <a:ext cx="1146463" cy="99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4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3850" y="2495825"/>
            <a:ext cx="1317083" cy="99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0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488" y="3696487"/>
            <a:ext cx="1428892" cy="1115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1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rcRect l="5136" t="32438" r="62493" b="21537"/>
          <a:stretch>
            <a:fillRect/>
          </a:stretch>
        </p:blipFill>
        <p:spPr>
          <a:xfrm>
            <a:off x="1842779" y="1609406"/>
            <a:ext cx="2663974" cy="236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Picture 14" descr="Picture 14"/>
          <p:cNvPicPr>
            <a:picLocks noChangeAspect="1"/>
          </p:cNvPicPr>
          <p:nvPr/>
        </p:nvPicPr>
        <p:blipFill>
          <a:blip r:embed="rId6">
            <a:extLst/>
          </a:blip>
          <a:srcRect l="51547" t="26303" r="16078" b="23369"/>
          <a:stretch>
            <a:fillRect/>
          </a:stretch>
        </p:blipFill>
        <p:spPr>
          <a:xfrm>
            <a:off x="4640117" y="1038428"/>
            <a:ext cx="3949818" cy="3837578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TextBox 13"/>
          <p:cNvSpPr txBox="1"/>
          <p:nvPr/>
        </p:nvSpPr>
        <p:spPr>
          <a:xfrm>
            <a:off x="2942182" y="1345765"/>
            <a:ext cx="70282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Before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56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57" name="Slide Number Placeholder 2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8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But…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How do I know what to optimize?</a:t>
            </a:r>
          </a:p>
        </p:txBody>
      </p:sp>
      <p:pic>
        <p:nvPicPr>
          <p:cNvPr id="559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rcRect l="4375" t="31292" r="62374" b="21892"/>
          <a:stretch>
            <a:fillRect/>
          </a:stretch>
        </p:blipFill>
        <p:spPr>
          <a:xfrm>
            <a:off x="2206329" y="3003798"/>
            <a:ext cx="2145763" cy="1888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rcRect l="52005" t="28261" r="13970" b="24804"/>
          <a:stretch>
            <a:fillRect/>
          </a:stretch>
        </p:blipFill>
        <p:spPr>
          <a:xfrm>
            <a:off x="4687780" y="1150081"/>
            <a:ext cx="4204701" cy="3625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561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rcRect l="5136" t="32438" r="62493" b="21504"/>
          <a:stretch>
            <a:fillRect/>
          </a:stretch>
        </p:blipFill>
        <p:spPr>
          <a:xfrm>
            <a:off x="2263049" y="1063228"/>
            <a:ext cx="2089043" cy="1857772"/>
          </a:xfrm>
          <a:prstGeom prst="rect">
            <a:avLst/>
          </a:prstGeom>
          <a:ln w="12700">
            <a:miter lim="400000"/>
          </a:ln>
        </p:spPr>
      </p:pic>
      <p:sp>
        <p:nvSpPr>
          <p:cNvPr id="562" name="TextBox 5"/>
          <p:cNvSpPr txBox="1"/>
          <p:nvPr/>
        </p:nvSpPr>
        <p:spPr>
          <a:xfrm>
            <a:off x="584853" y="1740779"/>
            <a:ext cx="1451185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Before</a:t>
            </a:r>
          </a:p>
        </p:txBody>
      </p:sp>
      <p:sp>
        <p:nvSpPr>
          <p:cNvPr id="563" name="TextBox 18"/>
          <p:cNvSpPr txBox="1"/>
          <p:nvPr/>
        </p:nvSpPr>
        <p:spPr>
          <a:xfrm>
            <a:off x="584853" y="3624753"/>
            <a:ext cx="1069664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After</a:t>
            </a:r>
          </a:p>
        </p:txBody>
      </p:sp>
      <p:grpSp>
        <p:nvGrpSpPr>
          <p:cNvPr id="576" name="Group 26"/>
          <p:cNvGrpSpPr/>
          <p:nvPr/>
        </p:nvGrpSpPr>
        <p:grpSpPr>
          <a:xfrm>
            <a:off x="2612358" y="1217884"/>
            <a:ext cx="1967354" cy="3472874"/>
            <a:chOff x="0" y="0"/>
            <a:chExt cx="1967353" cy="3472873"/>
          </a:xfrm>
        </p:grpSpPr>
        <p:sp>
          <p:nvSpPr>
            <p:cNvPr id="564" name="Rectangle 3"/>
            <p:cNvSpPr/>
            <p:nvPr/>
          </p:nvSpPr>
          <p:spPr>
            <a:xfrm>
              <a:off x="7713" y="1987354"/>
              <a:ext cx="475483" cy="475483"/>
            </a:xfrm>
            <a:prstGeom prst="rect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5" name="Rectangle 19"/>
            <p:cNvSpPr/>
            <p:nvPr/>
          </p:nvSpPr>
          <p:spPr>
            <a:xfrm>
              <a:off x="7713" y="0"/>
              <a:ext cx="475483" cy="475483"/>
            </a:xfrm>
            <a:prstGeom prst="rect">
              <a:avLst/>
            </a:prstGeom>
            <a:noFill/>
            <a:ln w="158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66" name="Straight Connector 6"/>
            <p:cNvSpPr/>
            <p:nvPr/>
          </p:nvSpPr>
          <p:spPr>
            <a:xfrm>
              <a:off x="7713" y="2462837"/>
              <a:ext cx="707709" cy="100568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7" name="Straight Connector 20"/>
            <p:cNvSpPr/>
            <p:nvPr/>
          </p:nvSpPr>
          <p:spPr>
            <a:xfrm>
              <a:off x="483195" y="1987354"/>
              <a:ext cx="1476446" cy="244967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8" name="Straight Connector 22"/>
            <p:cNvSpPr/>
            <p:nvPr/>
          </p:nvSpPr>
          <p:spPr>
            <a:xfrm>
              <a:off x="7713" y="2008147"/>
              <a:ext cx="707709" cy="228526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9" name="Straight Connector 25"/>
            <p:cNvSpPr/>
            <p:nvPr/>
          </p:nvSpPr>
          <p:spPr>
            <a:xfrm>
              <a:off x="483195" y="2458485"/>
              <a:ext cx="1464076" cy="101438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570" name="Picture 14" descr="Picture 14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10786" t="36286" r="81846" b="51926"/>
            <a:stretch>
              <a:fillRect/>
            </a:stretch>
          </p:blipFill>
          <p:spPr>
            <a:xfrm>
              <a:off x="715421" y="2236673"/>
              <a:ext cx="1231850" cy="1231850"/>
            </a:xfrm>
            <a:prstGeom prst="rect">
              <a:avLst/>
            </a:prstGeom>
            <a:ln w="2857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  <p:sp>
          <p:nvSpPr>
            <p:cNvPr id="571" name="Straight Connector 28"/>
            <p:cNvSpPr/>
            <p:nvPr/>
          </p:nvSpPr>
          <p:spPr>
            <a:xfrm>
              <a:off x="15426" y="478318"/>
              <a:ext cx="707709" cy="1005685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2" name="Straight Connector 29"/>
            <p:cNvSpPr/>
            <p:nvPr/>
          </p:nvSpPr>
          <p:spPr>
            <a:xfrm>
              <a:off x="490908" y="2836"/>
              <a:ext cx="1476446" cy="244967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3" name="Straight Connector 30"/>
            <p:cNvSpPr/>
            <p:nvPr/>
          </p:nvSpPr>
          <p:spPr>
            <a:xfrm>
              <a:off x="0" y="2836"/>
              <a:ext cx="723135" cy="24931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4" name="Straight Connector 31"/>
            <p:cNvSpPr/>
            <p:nvPr/>
          </p:nvSpPr>
          <p:spPr>
            <a:xfrm>
              <a:off x="490908" y="473967"/>
              <a:ext cx="1464076" cy="1014389"/>
            </a:xfrm>
            <a:prstGeom prst="line">
              <a:avLst/>
            </a:prstGeom>
            <a:noFill/>
            <a:ln w="15875" cap="flat">
              <a:solidFill>
                <a:srgbClr val="000000"/>
              </a:solidFill>
              <a:prstDash val="dash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pic>
          <p:nvPicPr>
            <p:cNvPr id="575" name="Picture 16" descr="Picture 16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0668" t="36272" r="81964" b="51940"/>
            <a:stretch>
              <a:fillRect/>
            </a:stretch>
          </p:blipFill>
          <p:spPr>
            <a:xfrm>
              <a:off x="715421" y="249319"/>
              <a:ext cx="1231850" cy="1231849"/>
            </a:xfrm>
            <a:prstGeom prst="rect">
              <a:avLst/>
            </a:prstGeom>
            <a:ln w="28575" cap="flat">
              <a:solidFill>
                <a:srgbClr val="000000"/>
              </a:solidFill>
              <a:prstDash val="solid"/>
              <a:round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79" name="Freeform 18"/>
          <p:cNvSpPr/>
          <p:nvPr/>
        </p:nvSpPr>
        <p:spPr>
          <a:xfrm>
            <a:off x="133065" y="803723"/>
            <a:ext cx="2522922" cy="4024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6" y="23"/>
                </a:moveTo>
                <a:lnTo>
                  <a:pt x="4148" y="23"/>
                </a:lnTo>
                <a:lnTo>
                  <a:pt x="4134" y="197"/>
                </a:lnTo>
                <a:cubicBezTo>
                  <a:pt x="4134" y="2507"/>
                  <a:pt x="7077" y="4379"/>
                  <a:pt x="10708" y="4379"/>
                </a:cubicBezTo>
                <a:cubicBezTo>
                  <a:pt x="14339" y="4379"/>
                  <a:pt x="17282" y="2507"/>
                  <a:pt x="17282" y="197"/>
                </a:cubicBezTo>
                <a:lnTo>
                  <a:pt x="17269" y="23"/>
                </a:lnTo>
                <a:cubicBezTo>
                  <a:pt x="18712" y="15"/>
                  <a:pt x="17294" y="55"/>
                  <a:pt x="21600" y="0"/>
                </a:cubicBezTo>
                <a:lnTo>
                  <a:pt x="21600" y="21548"/>
                </a:lnTo>
                <a:lnTo>
                  <a:pt x="896" y="21600"/>
                </a:lnTo>
                <a:cubicBezTo>
                  <a:pt x="401" y="21600"/>
                  <a:pt x="0" y="21345"/>
                  <a:pt x="0" y="21030"/>
                </a:cubicBezTo>
                <a:lnTo>
                  <a:pt x="0" y="593"/>
                </a:lnTo>
                <a:cubicBezTo>
                  <a:pt x="0" y="278"/>
                  <a:pt x="401" y="23"/>
                  <a:pt x="896" y="23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580" name="Rectangle 11"/>
          <p:cNvSpPr/>
          <p:nvPr/>
        </p:nvSpPr>
        <p:spPr>
          <a:xfrm>
            <a:off x="2978637" y="808662"/>
            <a:ext cx="1055190" cy="1080122"/>
          </a:xfrm>
          <a:prstGeom prst="rect">
            <a:avLst/>
          </a:prstGeom>
          <a:solidFill>
            <a:schemeClr val="accent1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581" name="VAST_2019_Guiro_QualityMetrics_Final" descr="VAST_2019_Guiro_QualityMetrics_Final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798342" y="808662"/>
            <a:ext cx="6207481" cy="3680599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Rectangle 26"/>
          <p:cNvSpPr/>
          <p:nvPr/>
        </p:nvSpPr>
        <p:spPr>
          <a:xfrm>
            <a:off x="2798342" y="4350649"/>
            <a:ext cx="6207481" cy="477414"/>
          </a:xfrm>
          <a:prstGeom prst="rect">
            <a:avLst/>
          </a:prstGeom>
          <a:solidFill>
            <a:srgbClr val="FFFFFF">
              <a:alpha val="88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583" name="Rectangle 27"/>
          <p:cNvSpPr txBox="1"/>
          <p:nvPr/>
        </p:nvSpPr>
        <p:spPr>
          <a:xfrm>
            <a:off x="3454989" y="4456119"/>
            <a:ext cx="5210972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9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Quality Metrics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&amp; Index-by-Index </a:t>
            </a:r>
            <a:r>
              <a:t>Comparison</a:t>
            </a:r>
          </a:p>
        </p:txBody>
      </p:sp>
      <p:sp>
        <p:nvSpPr>
          <p:cNvPr id="584" name="Rectangle 28"/>
          <p:cNvSpPr txBox="1"/>
          <p:nvPr/>
        </p:nvSpPr>
        <p:spPr>
          <a:xfrm>
            <a:off x="3016701" y="4417552"/>
            <a:ext cx="246063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  <p:sp>
        <p:nvSpPr>
          <p:cNvPr id="585" name="Slide Number Placeholder 2"/>
          <p:cNvSpPr txBox="1"/>
          <p:nvPr>
            <p:ph type="sldNum" sz="quarter" idx="2"/>
          </p:nvPr>
        </p:nvSpPr>
        <p:spPr>
          <a:xfrm>
            <a:off x="8928840" y="4939574"/>
            <a:ext cx="153964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6" name="Oval 13"/>
          <p:cNvSpPr txBox="1"/>
          <p:nvPr/>
        </p:nvSpPr>
        <p:spPr>
          <a:xfrm>
            <a:off x="1107113" y="396270"/>
            <a:ext cx="689810" cy="84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</a:t>
            </a:r>
          </a:p>
        </p:txBody>
      </p:sp>
      <p:sp>
        <p:nvSpPr>
          <p:cNvPr id="587" name="Rectangle 17"/>
          <p:cNvSpPr txBox="1"/>
          <p:nvPr/>
        </p:nvSpPr>
        <p:spPr>
          <a:xfrm>
            <a:off x="270201" y="2789339"/>
            <a:ext cx="2309223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How to </a:t>
            </a:r>
            <a:br/>
            <a:r>
              <a:t>design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 better </a:t>
            </a:r>
            <a:r>
              <a:t>reordering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algorithms</a:t>
            </a:r>
            <a:r>
              <a:t>? </a:t>
            </a:r>
          </a:p>
        </p:txBody>
      </p:sp>
      <p:sp>
        <p:nvSpPr>
          <p:cNvPr id="588" name="Rectangle 22"/>
          <p:cNvSpPr txBox="1"/>
          <p:nvPr/>
        </p:nvSpPr>
        <p:spPr>
          <a:xfrm>
            <a:off x="1055011" y="1851669"/>
            <a:ext cx="12700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5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5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mediacall" nodeType="clickEffect" presetSubtype="0" presetID="1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5120" fill="hold"/>
                                        <p:tgtEl>
                                          <p:spTgt spid="5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mediacall" nodeType="clickEffect" presetSubtype="0" presetID="3" grpId="4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3" dur="1000" fill="hold"/>
                                        <p:tgtEl>
                                          <p:spTgt spid="5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24" fill="hold" display="0">
                  <p:stCondLst>
                    <p:cond delay="indefinite"/>
                  </p:stCondLst>
                </p:cTn>
                <p:tgtEl>
                  <p:spTgt spid="581"/>
                </p:tgtEl>
              </p:cMediaNode>
            </p:video>
            <p:seq concurrent="1" prevAc="none" nextAc="seek">
              <p:cTn id="25" evtFilter="cancelBubble" nodeType="interactiveSeq" restart="whenNotActive" fill="hold">
                <p:stCondLst>
                  <p:cond delay="0" evt="onClick">
                    <p:tgtEl>
                      <p:spTgt spid="58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581"/>
                  </p:tgtEl>
                </p:cond>
              </p:nextCondLst>
            </p:seq>
          </p:childTnLst>
        </p:cTn>
      </p:par>
    </p:tnLst>
    <p:bldLst>
      <p:bldP build="whole" bldLvl="1" animBg="1" rev="0" advAuto="0" spid="584" grpId="3"/>
      <p:bldP build="whole" bldLvl="1" animBg="1" rev="0" advAuto="0" spid="583" grpId="2"/>
      <p:bldP build="whole" bldLvl="1" animBg="1" rev="0" advAuto="0" spid="58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204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No Overplotting</a:t>
            </a:r>
            <a:r>
              <a:rPr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Issues</a:t>
            </a:r>
          </a:p>
        </p:txBody>
      </p:sp>
      <p:sp>
        <p:nvSpPr>
          <p:cNvPr id="205" name="Rectangle 16"/>
          <p:cNvSpPr/>
          <p:nvPr/>
        </p:nvSpPr>
        <p:spPr>
          <a:xfrm>
            <a:off x="1840751" y="1213511"/>
            <a:ext cx="5398249" cy="3172930"/>
          </a:xfrm>
          <a:prstGeom prst="roundRect">
            <a:avLst>
              <a:gd name="adj" fmla="val 2640"/>
            </a:avLst>
          </a:pr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pic>
        <p:nvPicPr>
          <p:cNvPr id="20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68929" y="1744603"/>
            <a:ext cx="1911494" cy="19221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07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rcRect l="21863" t="8124" r="17695" b="10900"/>
          <a:stretch>
            <a:fillRect/>
          </a:stretch>
        </p:blipFill>
        <p:spPr>
          <a:xfrm>
            <a:off x="4891663" y="1748687"/>
            <a:ext cx="1912586" cy="19217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08" name="Rechteck 3"/>
          <p:cNvSpPr txBox="1"/>
          <p:nvPr/>
        </p:nvSpPr>
        <p:spPr>
          <a:xfrm>
            <a:off x="2313463" y="3867894"/>
            <a:ext cx="416999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807591">
              <a:defRPr sz="9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Quantum chemistry problem: Quantum chromodynamics conf 5.0-00l 4x4-1000: </a:t>
            </a:r>
            <a:br/>
            <a:r>
              <a:rPr b="1"/>
              <a:t>3072</a:t>
            </a:r>
            <a:r>
              <a:t> Nodes; </a:t>
            </a:r>
            <a:r>
              <a:rPr b="1"/>
              <a:t>119,808</a:t>
            </a:r>
            <a:r>
              <a:t> Edges</a:t>
            </a:r>
          </a:p>
        </p:txBody>
      </p:sp>
      <p:sp>
        <p:nvSpPr>
          <p:cNvPr id="209" name="Rechteck 92"/>
          <p:cNvSpPr txBox="1"/>
          <p:nvPr/>
        </p:nvSpPr>
        <p:spPr>
          <a:xfrm>
            <a:off x="369570" y="4932531"/>
            <a:ext cx="7016248" cy="16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807591">
              <a:defRPr sz="5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r>
              <a:t>Images courtesy: The SuiteSparse Matrix Collection (formerly known as the University of Florida Sparse Matrix Collection) https://www.cise.ufl.edu/research/sparse/matrices/QCD/conf5_0-4x4-10.html</a:t>
            </a:r>
          </a:p>
        </p:txBody>
      </p:sp>
      <p:sp>
        <p:nvSpPr>
          <p:cNvPr id="210" name="Slide Number Placeholder 4"/>
          <p:cNvSpPr txBox="1"/>
          <p:nvPr>
            <p:ph type="sldNum" sz="quarter" idx="2"/>
          </p:nvPr>
        </p:nvSpPr>
        <p:spPr>
          <a:xfrm>
            <a:off x="8831117" y="4817917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593" name="Freeform 18"/>
          <p:cNvSpPr/>
          <p:nvPr/>
        </p:nvSpPr>
        <p:spPr>
          <a:xfrm>
            <a:off x="133065" y="803723"/>
            <a:ext cx="2522922" cy="4024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6" y="23"/>
                </a:moveTo>
                <a:lnTo>
                  <a:pt x="4148" y="23"/>
                </a:lnTo>
                <a:lnTo>
                  <a:pt x="4134" y="197"/>
                </a:lnTo>
                <a:cubicBezTo>
                  <a:pt x="4134" y="2507"/>
                  <a:pt x="7077" y="4379"/>
                  <a:pt x="10708" y="4379"/>
                </a:cubicBezTo>
                <a:cubicBezTo>
                  <a:pt x="14339" y="4379"/>
                  <a:pt x="17282" y="2507"/>
                  <a:pt x="17282" y="197"/>
                </a:cubicBezTo>
                <a:lnTo>
                  <a:pt x="17269" y="23"/>
                </a:lnTo>
                <a:cubicBezTo>
                  <a:pt x="18712" y="15"/>
                  <a:pt x="17294" y="55"/>
                  <a:pt x="21600" y="0"/>
                </a:cubicBezTo>
                <a:lnTo>
                  <a:pt x="21600" y="21548"/>
                </a:lnTo>
                <a:lnTo>
                  <a:pt x="896" y="21600"/>
                </a:lnTo>
                <a:cubicBezTo>
                  <a:pt x="401" y="21600"/>
                  <a:pt x="0" y="21345"/>
                  <a:pt x="0" y="21030"/>
                </a:cubicBezTo>
                <a:lnTo>
                  <a:pt x="0" y="593"/>
                </a:lnTo>
                <a:cubicBezTo>
                  <a:pt x="0" y="278"/>
                  <a:pt x="401" y="23"/>
                  <a:pt x="896" y="23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594" name="Rectangle 26"/>
          <p:cNvSpPr/>
          <p:nvPr/>
        </p:nvSpPr>
        <p:spPr>
          <a:xfrm>
            <a:off x="2798342" y="4350649"/>
            <a:ext cx="6207481" cy="477414"/>
          </a:xfrm>
          <a:prstGeom prst="rect">
            <a:avLst/>
          </a:prstGeom>
          <a:solidFill>
            <a:srgbClr val="FFFFFF">
              <a:alpha val="88000"/>
            </a:srgbClr>
          </a:solidFill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595" name="Rectangle 27"/>
          <p:cNvSpPr txBox="1"/>
          <p:nvPr/>
        </p:nvSpPr>
        <p:spPr>
          <a:xfrm>
            <a:off x="3454989" y="4456119"/>
            <a:ext cx="5210972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900">
                <a:solidFill>
                  <a:srgbClr val="808080"/>
                </a:solidFill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Quality Metrics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&amp; Index-by-Index </a:t>
            </a:r>
            <a:r>
              <a:t>Comparison</a:t>
            </a:r>
          </a:p>
        </p:txBody>
      </p:sp>
      <p:sp>
        <p:nvSpPr>
          <p:cNvPr id="596" name="Rectangle 28"/>
          <p:cNvSpPr txBox="1"/>
          <p:nvPr/>
        </p:nvSpPr>
        <p:spPr>
          <a:xfrm>
            <a:off x="3016701" y="4417552"/>
            <a:ext cx="246063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  <p:sp>
        <p:nvSpPr>
          <p:cNvPr id="597" name="Slide Number Placeholder 2"/>
          <p:cNvSpPr txBox="1"/>
          <p:nvPr>
            <p:ph type="sldNum" sz="quarter" idx="2"/>
          </p:nvPr>
        </p:nvSpPr>
        <p:spPr>
          <a:xfrm>
            <a:off x="8928840" y="4939574"/>
            <a:ext cx="153964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8" name="Oval 13"/>
          <p:cNvSpPr txBox="1"/>
          <p:nvPr/>
        </p:nvSpPr>
        <p:spPr>
          <a:xfrm>
            <a:off x="1107113" y="396270"/>
            <a:ext cx="689810" cy="84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</a:t>
            </a:r>
          </a:p>
        </p:txBody>
      </p:sp>
      <p:sp>
        <p:nvSpPr>
          <p:cNvPr id="599" name="Rectangle 17"/>
          <p:cNvSpPr txBox="1"/>
          <p:nvPr/>
        </p:nvSpPr>
        <p:spPr>
          <a:xfrm>
            <a:off x="270201" y="2789339"/>
            <a:ext cx="2309223" cy="166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6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How to </a:t>
            </a:r>
            <a:br/>
            <a:r>
              <a:t>design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 better </a:t>
            </a:r>
            <a:r>
              <a:t>reordering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algorithms</a:t>
            </a:r>
            <a:r>
              <a:t>? </a:t>
            </a:r>
          </a:p>
        </p:txBody>
      </p:sp>
      <p:sp>
        <p:nvSpPr>
          <p:cNvPr id="600" name="Rectangle 22"/>
          <p:cNvSpPr txBox="1"/>
          <p:nvPr/>
        </p:nvSpPr>
        <p:spPr>
          <a:xfrm>
            <a:off x="1055011" y="1851669"/>
            <a:ext cx="12700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  <p:pic>
        <p:nvPicPr>
          <p:cNvPr id="60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701" t="0" r="713" b="0"/>
          <a:stretch>
            <a:fillRect/>
          </a:stretch>
        </p:blipFill>
        <p:spPr>
          <a:xfrm>
            <a:off x="3131840" y="2076587"/>
            <a:ext cx="3888431" cy="20402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grpSp>
        <p:nvGrpSpPr>
          <p:cNvPr id="608" name="Group 14"/>
          <p:cNvGrpSpPr/>
          <p:nvPr/>
        </p:nvGrpSpPr>
        <p:grpSpPr>
          <a:xfrm>
            <a:off x="6115832" y="871122"/>
            <a:ext cx="2128577" cy="2040241"/>
            <a:chOff x="0" y="0"/>
            <a:chExt cx="2128576" cy="2040239"/>
          </a:xfrm>
        </p:grpSpPr>
        <p:sp>
          <p:nvSpPr>
            <p:cNvPr id="602" name="Rectangle 15"/>
            <p:cNvSpPr/>
            <p:nvPr/>
          </p:nvSpPr>
          <p:spPr>
            <a:xfrm>
              <a:off x="-1" y="-1"/>
              <a:ext cx="2128578" cy="204024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607" name="Group 16"/>
            <p:cNvGrpSpPr/>
            <p:nvPr/>
          </p:nvGrpSpPr>
          <p:grpSpPr>
            <a:xfrm>
              <a:off x="-1" y="19858"/>
              <a:ext cx="2128578" cy="2020381"/>
              <a:chOff x="0" y="0"/>
              <a:chExt cx="2128576" cy="2020380"/>
            </a:xfrm>
          </p:grpSpPr>
          <p:pic>
            <p:nvPicPr>
              <p:cNvPr id="603" name="Picture 19" descr="Picture 19"/>
              <p:cNvPicPr>
                <a:picLocks noChangeAspect="1"/>
              </p:cNvPicPr>
              <p:nvPr/>
            </p:nvPicPr>
            <p:blipFill>
              <a:blip r:embed="rId4">
                <a:alphaModFix amt="70000"/>
                <a:extLst/>
              </a:blip>
              <a:srcRect l="37834" t="24676" r="22583" b="15594"/>
              <a:stretch>
                <a:fillRect/>
              </a:stretch>
            </p:blipFill>
            <p:spPr>
              <a:xfrm>
                <a:off x="45233" y="0"/>
                <a:ext cx="1988618" cy="20005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4" name="Picture 20" descr="Picture 20"/>
              <p:cNvPicPr>
                <a:picLocks noChangeAspect="1"/>
              </p:cNvPicPr>
              <p:nvPr/>
            </p:nvPicPr>
            <p:blipFill>
              <a:blip r:embed="rId5">
                <a:alphaModFix amt="70000"/>
                <a:extLst/>
              </a:blip>
              <a:srcRect l="37834" t="25268" r="20696" b="15593"/>
              <a:stretch>
                <a:fillRect/>
              </a:stretch>
            </p:blipFill>
            <p:spPr>
              <a:xfrm>
                <a:off x="45233" y="19859"/>
                <a:ext cx="2083344" cy="19806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5" name="Picture 21" descr="Picture 21"/>
              <p:cNvPicPr>
                <a:picLocks noChangeAspect="1"/>
              </p:cNvPicPr>
              <p:nvPr/>
            </p:nvPicPr>
            <p:blipFill>
              <a:blip r:embed="rId6">
                <a:alphaModFix amt="70000"/>
                <a:extLst/>
              </a:blip>
              <a:srcRect l="36933" t="24676" r="21759" b="15594"/>
              <a:stretch>
                <a:fillRect/>
              </a:stretch>
            </p:blipFill>
            <p:spPr>
              <a:xfrm>
                <a:off x="0" y="0"/>
                <a:ext cx="2075245" cy="20005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6" name="Picture 23" descr="Picture 23"/>
              <p:cNvPicPr>
                <a:picLocks noChangeAspect="1"/>
              </p:cNvPicPr>
              <p:nvPr/>
            </p:nvPicPr>
            <p:blipFill>
              <a:blip r:embed="rId7">
                <a:alphaModFix amt="35000"/>
                <a:extLst/>
              </a:blip>
              <a:srcRect l="37106" t="25496" r="22600" b="15053"/>
              <a:stretch>
                <a:fillRect/>
              </a:stretch>
            </p:blipFill>
            <p:spPr>
              <a:xfrm>
                <a:off x="0" y="19859"/>
                <a:ext cx="2033851" cy="20005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5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25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4" grpId="1"/>
      <p:bldP build="whole" bldLvl="1" animBg="1" rev="0" advAuto="0" spid="595" grpId="2"/>
      <p:bldP build="whole" bldLvl="1" animBg="1" rev="0" advAuto="0" spid="596" grpId="3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itle 1"/>
          <p:cNvSpPr txBox="1"/>
          <p:nvPr>
            <p:ph type="ctrTitle"/>
          </p:nvPr>
        </p:nvSpPr>
        <p:spPr>
          <a:xfrm>
            <a:off x="685800" y="1973286"/>
            <a:ext cx="7772400" cy="110252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Evaluation/Results</a:t>
            </a:r>
          </a:p>
        </p:txBody>
      </p:sp>
      <p:sp>
        <p:nvSpPr>
          <p:cNvPr id="613" name="Straight Connector 5"/>
          <p:cNvSpPr/>
          <p:nvPr/>
        </p:nvSpPr>
        <p:spPr>
          <a:xfrm>
            <a:off x="1953817" y="3003261"/>
            <a:ext cx="5400001" cy="1"/>
          </a:xfrm>
          <a:prstGeom prst="line">
            <a:avLst/>
          </a:prstGeom>
          <a:ln>
            <a:solidFill>
              <a:srgbClr val="DDD9C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14" name="Straight Connector 6"/>
          <p:cNvSpPr/>
          <p:nvPr/>
        </p:nvSpPr>
        <p:spPr>
          <a:xfrm>
            <a:off x="1953817" y="3003261"/>
            <a:ext cx="4500001" cy="1"/>
          </a:xfrm>
          <a:prstGeom prst="line">
            <a:avLst/>
          </a:prstGeom>
          <a:ln>
            <a:solidFill>
              <a:srgbClr val="C8582C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Freeform: Shape 24"/>
          <p:cNvSpPr/>
          <p:nvPr/>
        </p:nvSpPr>
        <p:spPr>
          <a:xfrm>
            <a:off x="344361" y="1549376"/>
            <a:ext cx="8447215" cy="3388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7" y="0"/>
                </a:moveTo>
                <a:lnTo>
                  <a:pt x="841" y="0"/>
                </a:lnTo>
                <a:lnTo>
                  <a:pt x="835" y="147"/>
                </a:lnTo>
                <a:cubicBezTo>
                  <a:pt x="835" y="2068"/>
                  <a:pt x="1460" y="3625"/>
                  <a:pt x="2230" y="3625"/>
                </a:cubicBezTo>
                <a:cubicBezTo>
                  <a:pt x="3000" y="3625"/>
                  <a:pt x="3625" y="2068"/>
                  <a:pt x="3625" y="147"/>
                </a:cubicBezTo>
                <a:lnTo>
                  <a:pt x="3619" y="0"/>
                </a:lnTo>
                <a:lnTo>
                  <a:pt x="21203" y="0"/>
                </a:lnTo>
                <a:cubicBezTo>
                  <a:pt x="21422" y="0"/>
                  <a:pt x="21600" y="443"/>
                  <a:pt x="21600" y="989"/>
                </a:cubicBezTo>
                <a:lnTo>
                  <a:pt x="21600" y="19907"/>
                </a:lnTo>
                <a:lnTo>
                  <a:pt x="21528" y="20005"/>
                </a:lnTo>
                <a:cubicBezTo>
                  <a:pt x="21358" y="20291"/>
                  <a:pt x="21247" y="20775"/>
                  <a:pt x="21247" y="21323"/>
                </a:cubicBezTo>
                <a:lnTo>
                  <a:pt x="21266" y="21568"/>
                </a:lnTo>
                <a:lnTo>
                  <a:pt x="21203" y="21600"/>
                </a:lnTo>
                <a:lnTo>
                  <a:pt x="397" y="21600"/>
                </a:lnTo>
                <a:cubicBezTo>
                  <a:pt x="178" y="21600"/>
                  <a:pt x="0" y="21157"/>
                  <a:pt x="0" y="20611"/>
                </a:cubicBezTo>
                <a:lnTo>
                  <a:pt x="0" y="989"/>
                </a:lnTo>
                <a:cubicBezTo>
                  <a:pt x="0" y="443"/>
                  <a:pt x="178" y="0"/>
                  <a:pt x="397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617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618" name="Oval 19"/>
          <p:cNvSpPr txBox="1"/>
          <p:nvPr/>
        </p:nvSpPr>
        <p:spPr>
          <a:xfrm>
            <a:off x="878425" y="1148730"/>
            <a:ext cx="689811" cy="84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</a:t>
            </a:r>
          </a:p>
        </p:txBody>
      </p:sp>
      <p:sp>
        <p:nvSpPr>
          <p:cNvPr id="619" name="Rectangle 12"/>
          <p:cNvSpPr txBox="1"/>
          <p:nvPr/>
        </p:nvSpPr>
        <p:spPr>
          <a:xfrm>
            <a:off x="2025431" y="1635646"/>
            <a:ext cx="1088968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807591">
              <a:defRPr b="1" sz="31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User </a:t>
            </a:r>
            <a:br/>
            <a:r>
              <a:rPr b="0" sz="2000">
                <a:latin typeface="Roboto Light"/>
                <a:ea typeface="Roboto Light"/>
                <a:cs typeface="Roboto Light"/>
                <a:sym typeface="Roboto Light"/>
              </a:rPr>
              <a:t>Study</a:t>
            </a:r>
          </a:p>
        </p:txBody>
      </p:sp>
      <p:sp>
        <p:nvSpPr>
          <p:cNvPr id="620" name="Rectangle 13"/>
          <p:cNvSpPr txBox="1"/>
          <p:nvPr/>
        </p:nvSpPr>
        <p:spPr>
          <a:xfrm>
            <a:off x="2025431" y="2738632"/>
            <a:ext cx="1154713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807591">
              <a:defRPr b="1" sz="31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Case </a:t>
            </a:r>
            <a:br/>
            <a:r>
              <a:rPr b="0" sz="2000">
                <a:latin typeface="Roboto Light"/>
                <a:ea typeface="Roboto Light"/>
                <a:cs typeface="Roboto Light"/>
                <a:sym typeface="Roboto Light"/>
              </a:rPr>
              <a:t>Study</a:t>
            </a:r>
          </a:p>
        </p:txBody>
      </p:sp>
      <p:sp>
        <p:nvSpPr>
          <p:cNvPr id="621" name="Rectangle 14"/>
          <p:cNvSpPr txBox="1"/>
          <p:nvPr/>
        </p:nvSpPr>
        <p:spPr>
          <a:xfrm>
            <a:off x="3796915" y="1739744"/>
            <a:ext cx="4630461" cy="675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807591">
              <a:defRPr b="1" sz="38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12</a:t>
            </a:r>
            <a:r>
              <a:rPr sz="2000"/>
              <a:t> </a:t>
            </a:r>
            <a:r>
              <a:rPr b="0" sz="2000">
                <a:latin typeface="Roboto Light"/>
                <a:ea typeface="Roboto Light"/>
                <a:cs typeface="Roboto Light"/>
                <a:sym typeface="Roboto Light"/>
              </a:rPr>
              <a:t>participants evaluated </a:t>
            </a:r>
            <a:r>
              <a:rPr b="0" sz="2000"/>
              <a:t>usefulness</a:t>
            </a:r>
          </a:p>
        </p:txBody>
      </p:sp>
      <p:sp>
        <p:nvSpPr>
          <p:cNvPr id="622" name="Rectangle 15"/>
          <p:cNvSpPr txBox="1"/>
          <p:nvPr/>
        </p:nvSpPr>
        <p:spPr>
          <a:xfrm>
            <a:off x="3832869" y="2824938"/>
            <a:ext cx="476664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807591"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Practical example of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local pattern </a:t>
            </a:r>
            <a:r>
              <a:t>analysis</a:t>
            </a:r>
          </a:p>
        </p:txBody>
      </p:sp>
      <p:sp>
        <p:nvSpPr>
          <p:cNvPr id="623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Evaluation</a:t>
            </a:r>
          </a:p>
        </p:txBody>
      </p:sp>
      <p:sp>
        <p:nvSpPr>
          <p:cNvPr id="624" name="Slide Number Placeholder 2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5" name="Rectangle 16"/>
          <p:cNvSpPr txBox="1"/>
          <p:nvPr/>
        </p:nvSpPr>
        <p:spPr>
          <a:xfrm>
            <a:off x="2025431" y="3841617"/>
            <a:ext cx="1438838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807591">
              <a:defRPr b="1" sz="31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Expert </a:t>
            </a:r>
            <a:br/>
            <a:r>
              <a:rPr b="0" sz="2000">
                <a:latin typeface="Roboto Light"/>
                <a:ea typeface="Roboto Light"/>
                <a:cs typeface="Roboto Light"/>
                <a:sym typeface="Roboto Light"/>
              </a:rPr>
              <a:t>Study</a:t>
            </a:r>
          </a:p>
        </p:txBody>
      </p:sp>
      <p:sp>
        <p:nvSpPr>
          <p:cNvPr id="626" name="Rectangle 17"/>
          <p:cNvSpPr txBox="1"/>
          <p:nvPr/>
        </p:nvSpPr>
        <p:spPr>
          <a:xfrm>
            <a:off x="3878589" y="3841606"/>
            <a:ext cx="480821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807591">
              <a:defRPr sz="20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Leading researcher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to gather feedback on the design decisions, computional- and work flow aspects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Freeform: Shape 24"/>
          <p:cNvSpPr/>
          <p:nvPr/>
        </p:nvSpPr>
        <p:spPr>
          <a:xfrm>
            <a:off x="344361" y="1549376"/>
            <a:ext cx="8447215" cy="3388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7" y="0"/>
                </a:moveTo>
                <a:lnTo>
                  <a:pt x="841" y="0"/>
                </a:lnTo>
                <a:lnTo>
                  <a:pt x="835" y="147"/>
                </a:lnTo>
                <a:cubicBezTo>
                  <a:pt x="835" y="2068"/>
                  <a:pt x="1460" y="3625"/>
                  <a:pt x="2230" y="3625"/>
                </a:cubicBezTo>
                <a:cubicBezTo>
                  <a:pt x="3000" y="3625"/>
                  <a:pt x="3625" y="2068"/>
                  <a:pt x="3625" y="147"/>
                </a:cubicBezTo>
                <a:lnTo>
                  <a:pt x="3619" y="0"/>
                </a:lnTo>
                <a:lnTo>
                  <a:pt x="21203" y="0"/>
                </a:lnTo>
                <a:cubicBezTo>
                  <a:pt x="21422" y="0"/>
                  <a:pt x="21600" y="443"/>
                  <a:pt x="21600" y="989"/>
                </a:cubicBezTo>
                <a:lnTo>
                  <a:pt x="21600" y="19907"/>
                </a:lnTo>
                <a:lnTo>
                  <a:pt x="21528" y="20005"/>
                </a:lnTo>
                <a:cubicBezTo>
                  <a:pt x="21358" y="20291"/>
                  <a:pt x="21247" y="20775"/>
                  <a:pt x="21247" y="21323"/>
                </a:cubicBezTo>
                <a:lnTo>
                  <a:pt x="21266" y="21568"/>
                </a:lnTo>
                <a:lnTo>
                  <a:pt x="21203" y="21600"/>
                </a:lnTo>
                <a:lnTo>
                  <a:pt x="397" y="21600"/>
                </a:lnTo>
                <a:cubicBezTo>
                  <a:pt x="178" y="21600"/>
                  <a:pt x="0" y="21157"/>
                  <a:pt x="0" y="20611"/>
                </a:cubicBezTo>
                <a:lnTo>
                  <a:pt x="0" y="989"/>
                </a:lnTo>
                <a:cubicBezTo>
                  <a:pt x="0" y="443"/>
                  <a:pt x="178" y="0"/>
                  <a:pt x="397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631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632" name="Oval 19"/>
          <p:cNvSpPr txBox="1"/>
          <p:nvPr/>
        </p:nvSpPr>
        <p:spPr>
          <a:xfrm>
            <a:off x="717404" y="1104052"/>
            <a:ext cx="953411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8000">
                <a:solidFill>
                  <a:srgbClr val="D9D9D9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633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Evaluation</a:t>
            </a:r>
          </a:p>
        </p:txBody>
      </p:sp>
      <p:sp>
        <p:nvSpPr>
          <p:cNvPr id="634" name="Slide Number Placeholder 2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5" name="Rectangle 16"/>
          <p:cNvSpPr txBox="1"/>
          <p:nvPr/>
        </p:nvSpPr>
        <p:spPr>
          <a:xfrm>
            <a:off x="2025431" y="3841617"/>
            <a:ext cx="1438838" cy="86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807591">
              <a:defRPr b="1" sz="31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Expert </a:t>
            </a:r>
            <a:br/>
            <a:r>
              <a:rPr b="0" sz="2000">
                <a:latin typeface="Roboto Light"/>
                <a:ea typeface="Roboto Light"/>
                <a:cs typeface="Roboto Light"/>
                <a:sym typeface="Roboto Light"/>
              </a:rPr>
              <a:t>Study</a:t>
            </a:r>
          </a:p>
        </p:txBody>
      </p:sp>
      <p:sp>
        <p:nvSpPr>
          <p:cNvPr id="636" name="Rectangle 17"/>
          <p:cNvSpPr txBox="1"/>
          <p:nvPr/>
        </p:nvSpPr>
        <p:spPr>
          <a:xfrm>
            <a:off x="3878589" y="3841606"/>
            <a:ext cx="4808211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807591">
              <a:defRPr sz="20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Leading researcher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to gather feedback on the design decisions, computional- and work flow aspects</a:t>
            </a:r>
          </a:p>
        </p:txBody>
      </p:sp>
      <p:sp>
        <p:nvSpPr>
          <p:cNvPr id="637" name="TextBox 1"/>
          <p:cNvSpPr txBox="1"/>
          <p:nvPr/>
        </p:nvSpPr>
        <p:spPr>
          <a:xfrm>
            <a:off x="1959009" y="2157394"/>
            <a:ext cx="6643056" cy="1306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The response was very positive, especially</a:t>
            </a:r>
          </a:p>
          <a:p>
            <a:pPr>
              <a:defRPr sz="2000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about the aesthetics, the comprehensiveness of the algorithm</a:t>
            </a:r>
          </a:p>
          <a:p>
            <a:pPr>
              <a:defRPr sz="2000">
                <a:latin typeface="Bradley Hand ITC"/>
                <a:ea typeface="Bradley Hand ITC"/>
                <a:cs typeface="Bradley Hand ITC"/>
                <a:sym typeface="Bradley Hand ITC"/>
              </a:defRPr>
            </a:pPr>
            <a:r>
              <a:t>collection, and the meaningful usage of animations.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Title 1"/>
          <p:cNvSpPr txBox="1"/>
          <p:nvPr>
            <p:ph type="ctrTitle"/>
          </p:nvPr>
        </p:nvSpPr>
        <p:spPr>
          <a:xfrm>
            <a:off x="685800" y="1973286"/>
            <a:ext cx="7772400" cy="110252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Summary</a:t>
            </a:r>
          </a:p>
        </p:txBody>
      </p:sp>
      <p:sp>
        <p:nvSpPr>
          <p:cNvPr id="642" name="Straight Connector 5"/>
          <p:cNvSpPr/>
          <p:nvPr/>
        </p:nvSpPr>
        <p:spPr>
          <a:xfrm>
            <a:off x="1953817" y="3003261"/>
            <a:ext cx="5400001" cy="1"/>
          </a:xfrm>
          <a:prstGeom prst="line">
            <a:avLst/>
          </a:prstGeom>
          <a:ln>
            <a:solidFill>
              <a:srgbClr val="DDD9C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43" name="Straight Connector 6"/>
          <p:cNvSpPr/>
          <p:nvPr/>
        </p:nvSpPr>
        <p:spPr>
          <a:xfrm>
            <a:off x="1953817" y="3003261"/>
            <a:ext cx="5400001" cy="1"/>
          </a:xfrm>
          <a:prstGeom prst="line">
            <a:avLst/>
          </a:prstGeom>
          <a:ln>
            <a:solidFill>
              <a:srgbClr val="C8582C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Freeform: Shape 15"/>
          <p:cNvSpPr/>
          <p:nvPr/>
        </p:nvSpPr>
        <p:spPr>
          <a:xfrm>
            <a:off x="344361" y="1549376"/>
            <a:ext cx="8447215" cy="3388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7" y="0"/>
                </a:moveTo>
                <a:lnTo>
                  <a:pt x="841" y="0"/>
                </a:lnTo>
                <a:lnTo>
                  <a:pt x="835" y="147"/>
                </a:lnTo>
                <a:cubicBezTo>
                  <a:pt x="835" y="2068"/>
                  <a:pt x="1460" y="3625"/>
                  <a:pt x="2230" y="3625"/>
                </a:cubicBezTo>
                <a:cubicBezTo>
                  <a:pt x="3000" y="3625"/>
                  <a:pt x="3625" y="2068"/>
                  <a:pt x="3625" y="147"/>
                </a:cubicBezTo>
                <a:lnTo>
                  <a:pt x="3619" y="0"/>
                </a:lnTo>
                <a:lnTo>
                  <a:pt x="21203" y="0"/>
                </a:lnTo>
                <a:cubicBezTo>
                  <a:pt x="21422" y="0"/>
                  <a:pt x="21600" y="443"/>
                  <a:pt x="21600" y="989"/>
                </a:cubicBezTo>
                <a:lnTo>
                  <a:pt x="21600" y="19907"/>
                </a:lnTo>
                <a:lnTo>
                  <a:pt x="21528" y="20005"/>
                </a:lnTo>
                <a:cubicBezTo>
                  <a:pt x="21358" y="20291"/>
                  <a:pt x="21247" y="20775"/>
                  <a:pt x="21247" y="21323"/>
                </a:cubicBezTo>
                <a:lnTo>
                  <a:pt x="21266" y="21568"/>
                </a:lnTo>
                <a:lnTo>
                  <a:pt x="21203" y="21600"/>
                </a:lnTo>
                <a:lnTo>
                  <a:pt x="397" y="21600"/>
                </a:lnTo>
                <a:cubicBezTo>
                  <a:pt x="178" y="21600"/>
                  <a:pt x="0" y="21157"/>
                  <a:pt x="0" y="20611"/>
                </a:cubicBezTo>
                <a:lnTo>
                  <a:pt x="0" y="989"/>
                </a:lnTo>
                <a:cubicBezTo>
                  <a:pt x="0" y="443"/>
                  <a:pt x="178" y="0"/>
                  <a:pt x="397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646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647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648" name="Oval 19"/>
          <p:cNvSpPr txBox="1"/>
          <p:nvPr/>
        </p:nvSpPr>
        <p:spPr>
          <a:xfrm>
            <a:off x="885024" y="1170456"/>
            <a:ext cx="61391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649" name="Rectangle 1"/>
          <p:cNvSpPr txBox="1"/>
          <p:nvPr/>
        </p:nvSpPr>
        <p:spPr>
          <a:xfrm>
            <a:off x="930487" y="4155926"/>
            <a:ext cx="127001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31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  <p:sp>
        <p:nvSpPr>
          <p:cNvPr id="650" name="Rectangle 12"/>
          <p:cNvSpPr txBox="1"/>
          <p:nvPr/>
        </p:nvSpPr>
        <p:spPr>
          <a:xfrm>
            <a:off x="766201" y="2369805"/>
            <a:ext cx="803633" cy="74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</a:t>
            </a:r>
          </a:p>
        </p:txBody>
      </p:sp>
      <p:sp>
        <p:nvSpPr>
          <p:cNvPr id="651" name="Rectangle 13"/>
          <p:cNvSpPr txBox="1"/>
          <p:nvPr/>
        </p:nvSpPr>
        <p:spPr>
          <a:xfrm>
            <a:off x="939391" y="3262865"/>
            <a:ext cx="555896" cy="51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31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</a:t>
            </a:r>
          </a:p>
        </p:txBody>
      </p:sp>
      <p:sp>
        <p:nvSpPr>
          <p:cNvPr id="652" name="Tit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 sz="4000">
                <a:latin typeface="Roboto Bold"/>
                <a:ea typeface="Roboto Bold"/>
                <a:cs typeface="Roboto Bold"/>
                <a:sym typeface="Roboto Bold"/>
              </a:defRPr>
            </a:pPr>
            <a:r>
              <a:t>G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ui</a:t>
            </a:r>
            <a:r>
              <a:rPr>
                <a:solidFill>
                  <a:srgbClr val="D97A28"/>
                </a:solidFill>
                <a:latin typeface="Roboto Thin"/>
                <a:ea typeface="Roboto Thin"/>
                <a:cs typeface="Roboto Thin"/>
                <a:sym typeface="Roboto Thin"/>
              </a:rPr>
              <a:t>r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o </a:t>
            </a:r>
            <a:r>
              <a:rPr cap="none">
                <a:latin typeface="Roboto Black"/>
                <a:ea typeface="Roboto Black"/>
                <a:cs typeface="Roboto Black"/>
                <a:sym typeface="Roboto Black"/>
              </a:rPr>
              <a:t>Contributions</a:t>
            </a:r>
          </a:p>
        </p:txBody>
      </p:sp>
      <p:sp>
        <p:nvSpPr>
          <p:cNvPr id="653" name="Slide Number Placeholder 4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4" name="Rectangle 6"/>
          <p:cNvSpPr txBox="1"/>
          <p:nvPr/>
        </p:nvSpPr>
        <p:spPr>
          <a:xfrm>
            <a:off x="4585761" y="2121332"/>
            <a:ext cx="4055320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Visual Interactive Overview</a:t>
            </a:r>
          </a:p>
          <a:p>
            <a:pPr>
              <a:defRPr sz="2000">
                <a:latin typeface="Roboto Black"/>
                <a:ea typeface="Roboto Black"/>
                <a:cs typeface="Roboto Black"/>
                <a:sym typeface="Roboto Black"/>
              </a:defRPr>
            </a:pPr>
          </a:p>
          <a:p>
            <a:pPr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Compare result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usefulness</a:t>
            </a:r>
            <a:r>
              <a:t>. </a:t>
            </a:r>
          </a:p>
          <a:p>
            <a:pPr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Demonstrate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pattern variability</a:t>
            </a:r>
            <a:r>
              <a:t>. </a:t>
            </a:r>
          </a:p>
          <a:p>
            <a:pPr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Reveal the heuristic nature of algo. </a:t>
            </a:r>
          </a:p>
        </p:txBody>
      </p:sp>
      <p:pic>
        <p:nvPicPr>
          <p:cNvPr id="655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205" y="2134809"/>
            <a:ext cx="1476495" cy="24448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Freeform: Shape 15"/>
          <p:cNvSpPr/>
          <p:nvPr/>
        </p:nvSpPr>
        <p:spPr>
          <a:xfrm>
            <a:off x="344361" y="1549376"/>
            <a:ext cx="8447215" cy="3388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7" y="0"/>
                </a:moveTo>
                <a:lnTo>
                  <a:pt x="841" y="0"/>
                </a:lnTo>
                <a:lnTo>
                  <a:pt x="835" y="147"/>
                </a:lnTo>
                <a:cubicBezTo>
                  <a:pt x="835" y="2068"/>
                  <a:pt x="1460" y="3625"/>
                  <a:pt x="2230" y="3625"/>
                </a:cubicBezTo>
                <a:cubicBezTo>
                  <a:pt x="3000" y="3625"/>
                  <a:pt x="3625" y="2068"/>
                  <a:pt x="3625" y="147"/>
                </a:cubicBezTo>
                <a:lnTo>
                  <a:pt x="3619" y="0"/>
                </a:lnTo>
                <a:lnTo>
                  <a:pt x="21203" y="0"/>
                </a:lnTo>
                <a:cubicBezTo>
                  <a:pt x="21422" y="0"/>
                  <a:pt x="21600" y="443"/>
                  <a:pt x="21600" y="989"/>
                </a:cubicBezTo>
                <a:lnTo>
                  <a:pt x="21600" y="19907"/>
                </a:lnTo>
                <a:lnTo>
                  <a:pt x="21528" y="20005"/>
                </a:lnTo>
                <a:cubicBezTo>
                  <a:pt x="21358" y="20291"/>
                  <a:pt x="21247" y="20775"/>
                  <a:pt x="21247" y="21323"/>
                </a:cubicBezTo>
                <a:lnTo>
                  <a:pt x="21266" y="21568"/>
                </a:lnTo>
                <a:lnTo>
                  <a:pt x="21203" y="21600"/>
                </a:lnTo>
                <a:lnTo>
                  <a:pt x="397" y="21600"/>
                </a:lnTo>
                <a:cubicBezTo>
                  <a:pt x="178" y="21600"/>
                  <a:pt x="0" y="21157"/>
                  <a:pt x="0" y="20611"/>
                </a:cubicBezTo>
                <a:lnTo>
                  <a:pt x="0" y="989"/>
                </a:lnTo>
                <a:cubicBezTo>
                  <a:pt x="0" y="443"/>
                  <a:pt x="178" y="0"/>
                  <a:pt x="397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660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661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662" name="Oval 19"/>
          <p:cNvSpPr txBox="1"/>
          <p:nvPr/>
        </p:nvSpPr>
        <p:spPr>
          <a:xfrm>
            <a:off x="885024" y="1170456"/>
            <a:ext cx="61391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663" name="Rectangle 1"/>
          <p:cNvSpPr txBox="1"/>
          <p:nvPr/>
        </p:nvSpPr>
        <p:spPr>
          <a:xfrm>
            <a:off x="930487" y="4155926"/>
            <a:ext cx="127001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31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  <p:sp>
        <p:nvSpPr>
          <p:cNvPr id="664" name="Rectangle 12"/>
          <p:cNvSpPr txBox="1"/>
          <p:nvPr/>
        </p:nvSpPr>
        <p:spPr>
          <a:xfrm>
            <a:off x="897359" y="2369805"/>
            <a:ext cx="555897" cy="51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31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</a:t>
            </a:r>
          </a:p>
        </p:txBody>
      </p:sp>
      <p:sp>
        <p:nvSpPr>
          <p:cNvPr id="665" name="Tit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 sz="4000">
                <a:latin typeface="Roboto Bold"/>
                <a:ea typeface="Roboto Bold"/>
                <a:cs typeface="Roboto Bold"/>
                <a:sym typeface="Roboto Bold"/>
              </a:defRPr>
            </a:pPr>
            <a:r>
              <a:t>G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ui</a:t>
            </a:r>
            <a:r>
              <a:rPr>
                <a:solidFill>
                  <a:srgbClr val="D97A28"/>
                </a:solidFill>
                <a:latin typeface="Roboto Thin"/>
                <a:ea typeface="Roboto Thin"/>
                <a:cs typeface="Roboto Thin"/>
                <a:sym typeface="Roboto Thin"/>
              </a:rPr>
              <a:t>r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o </a:t>
            </a:r>
            <a:r>
              <a:rPr cap="none">
                <a:latin typeface="Roboto Black"/>
                <a:ea typeface="Roboto Black"/>
                <a:cs typeface="Roboto Black"/>
                <a:sym typeface="Roboto Black"/>
              </a:rPr>
              <a:t>Contributions</a:t>
            </a:r>
          </a:p>
        </p:txBody>
      </p:sp>
      <p:sp>
        <p:nvSpPr>
          <p:cNvPr id="666" name="Slide Number Placeholder 4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7" name="Rectangle 6"/>
          <p:cNvSpPr txBox="1"/>
          <p:nvPr/>
        </p:nvSpPr>
        <p:spPr>
          <a:xfrm>
            <a:off x="4585761" y="2571749"/>
            <a:ext cx="4055320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Technical Contributions</a:t>
            </a:r>
          </a:p>
          <a:p>
            <a:pPr>
              <a:defRPr sz="2000">
                <a:latin typeface="Roboto Black"/>
                <a:ea typeface="Roboto Black"/>
                <a:cs typeface="Roboto Black"/>
                <a:sym typeface="Roboto Black"/>
              </a:defRPr>
            </a:pPr>
          </a:p>
          <a:p>
            <a:pPr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Two novel interactive algorithms </a:t>
            </a:r>
            <a:br/>
            <a:r>
              <a:t>for fine-grained algorithm steering</a:t>
            </a:r>
          </a:p>
        </p:txBody>
      </p:sp>
      <p:pic>
        <p:nvPicPr>
          <p:cNvPr id="66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1941" y="2705193"/>
            <a:ext cx="2304035" cy="64709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69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46600" y="3477240"/>
            <a:ext cx="2304036" cy="63703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670" name="Rectangle 22"/>
          <p:cNvSpPr txBox="1"/>
          <p:nvPr/>
        </p:nvSpPr>
        <p:spPr>
          <a:xfrm>
            <a:off x="873303" y="3180912"/>
            <a:ext cx="501993" cy="74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807591">
              <a:defRPr sz="4800"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Freeform: Shape 15"/>
          <p:cNvSpPr/>
          <p:nvPr/>
        </p:nvSpPr>
        <p:spPr>
          <a:xfrm>
            <a:off x="344361" y="1549376"/>
            <a:ext cx="8447215" cy="3388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7" y="0"/>
                </a:moveTo>
                <a:lnTo>
                  <a:pt x="841" y="0"/>
                </a:lnTo>
                <a:lnTo>
                  <a:pt x="835" y="147"/>
                </a:lnTo>
                <a:cubicBezTo>
                  <a:pt x="835" y="2068"/>
                  <a:pt x="1460" y="3625"/>
                  <a:pt x="2230" y="3625"/>
                </a:cubicBezTo>
                <a:cubicBezTo>
                  <a:pt x="3000" y="3625"/>
                  <a:pt x="3625" y="2068"/>
                  <a:pt x="3625" y="147"/>
                </a:cubicBezTo>
                <a:lnTo>
                  <a:pt x="3619" y="0"/>
                </a:lnTo>
                <a:lnTo>
                  <a:pt x="21203" y="0"/>
                </a:lnTo>
                <a:cubicBezTo>
                  <a:pt x="21422" y="0"/>
                  <a:pt x="21600" y="443"/>
                  <a:pt x="21600" y="989"/>
                </a:cubicBezTo>
                <a:lnTo>
                  <a:pt x="21600" y="19907"/>
                </a:lnTo>
                <a:lnTo>
                  <a:pt x="21528" y="20005"/>
                </a:lnTo>
                <a:cubicBezTo>
                  <a:pt x="21358" y="20291"/>
                  <a:pt x="21247" y="20775"/>
                  <a:pt x="21247" y="21323"/>
                </a:cubicBezTo>
                <a:lnTo>
                  <a:pt x="21266" y="21568"/>
                </a:lnTo>
                <a:lnTo>
                  <a:pt x="21203" y="21600"/>
                </a:lnTo>
                <a:lnTo>
                  <a:pt x="397" y="21600"/>
                </a:lnTo>
                <a:cubicBezTo>
                  <a:pt x="178" y="21600"/>
                  <a:pt x="0" y="21157"/>
                  <a:pt x="0" y="20611"/>
                </a:cubicBezTo>
                <a:lnTo>
                  <a:pt x="0" y="989"/>
                </a:lnTo>
                <a:cubicBezTo>
                  <a:pt x="0" y="443"/>
                  <a:pt x="178" y="0"/>
                  <a:pt x="397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675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676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677" name="Oval 19"/>
          <p:cNvSpPr txBox="1"/>
          <p:nvPr/>
        </p:nvSpPr>
        <p:spPr>
          <a:xfrm>
            <a:off x="885024" y="1170456"/>
            <a:ext cx="61391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678" name="Rectangle 1"/>
          <p:cNvSpPr txBox="1"/>
          <p:nvPr/>
        </p:nvSpPr>
        <p:spPr>
          <a:xfrm>
            <a:off x="930487" y="4155926"/>
            <a:ext cx="127001" cy="561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31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  <p:sp>
        <p:nvSpPr>
          <p:cNvPr id="679" name="Rectangle 12"/>
          <p:cNvSpPr txBox="1"/>
          <p:nvPr/>
        </p:nvSpPr>
        <p:spPr>
          <a:xfrm>
            <a:off x="897359" y="2369805"/>
            <a:ext cx="555897" cy="51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31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</a:t>
            </a:r>
          </a:p>
        </p:txBody>
      </p:sp>
      <p:sp>
        <p:nvSpPr>
          <p:cNvPr id="680" name="Rectangle 13"/>
          <p:cNvSpPr txBox="1"/>
          <p:nvPr/>
        </p:nvSpPr>
        <p:spPr>
          <a:xfrm>
            <a:off x="873303" y="3180912"/>
            <a:ext cx="501993" cy="74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807591">
              <a:defRPr sz="4800"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</a:t>
            </a:r>
          </a:p>
        </p:txBody>
      </p:sp>
      <p:sp>
        <p:nvSpPr>
          <p:cNvPr id="681" name="Tit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 sz="3600">
                <a:latin typeface="Roboto Bold"/>
                <a:ea typeface="Roboto Bold"/>
                <a:cs typeface="Roboto Bold"/>
                <a:sym typeface="Roboto Bold"/>
              </a:defRPr>
            </a:pPr>
            <a:r>
              <a:t>G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ui</a:t>
            </a:r>
            <a:r>
              <a:rPr>
                <a:solidFill>
                  <a:srgbClr val="D97A28"/>
                </a:solidFill>
                <a:latin typeface="Roboto Thin"/>
                <a:ea typeface="Roboto Thin"/>
                <a:cs typeface="Roboto Thin"/>
                <a:sym typeface="Roboto Thin"/>
              </a:rPr>
              <a:t>r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o </a:t>
            </a:r>
            <a:r>
              <a:rPr cap="none">
                <a:latin typeface="Roboto Black"/>
                <a:ea typeface="Roboto Black"/>
                <a:cs typeface="Roboto Black"/>
                <a:sym typeface="Roboto Black"/>
              </a:rPr>
              <a:t>Contributions</a:t>
            </a:r>
          </a:p>
        </p:txBody>
      </p:sp>
      <p:sp>
        <p:nvSpPr>
          <p:cNvPr id="682" name="Slide Number Placeholder 4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3" name="Rectangle 6"/>
          <p:cNvSpPr txBox="1"/>
          <p:nvPr/>
        </p:nvSpPr>
        <p:spPr>
          <a:xfrm>
            <a:off x="4585761" y="2571749"/>
            <a:ext cx="4055320" cy="137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Technical Contributions</a:t>
            </a:r>
          </a:p>
          <a:p>
            <a:pPr>
              <a:defRPr sz="2000">
                <a:latin typeface="Roboto Black"/>
                <a:ea typeface="Roboto Black"/>
                <a:cs typeface="Roboto Black"/>
                <a:sym typeface="Roboto Black"/>
              </a:defRPr>
            </a:pPr>
          </a:p>
          <a:p>
            <a:pPr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Novel concept for a User-guided Composite Matrix Reordering</a:t>
            </a:r>
          </a:p>
        </p:txBody>
      </p:sp>
      <p:pic>
        <p:nvPicPr>
          <p:cNvPr id="684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1840" y="3826430"/>
            <a:ext cx="987255" cy="9851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85" name="Picture 18" descr="Picture 1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47230" y="2530183"/>
            <a:ext cx="924955" cy="8004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86" name="Picture 20" descr="Picture 2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78847" y="2753666"/>
            <a:ext cx="1062610" cy="8004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87" name="Picture 21" descr="Picture 21"/>
          <p:cNvPicPr>
            <a:picLocks noChangeAspect="1"/>
          </p:cNvPicPr>
          <p:nvPr/>
        </p:nvPicPr>
        <p:blipFill>
          <a:blip r:embed="rId6">
            <a:extLst/>
          </a:blip>
          <a:srcRect l="0" t="0" r="0" b="11105"/>
          <a:stretch>
            <a:fillRect/>
          </a:stretch>
        </p:blipFill>
        <p:spPr>
          <a:xfrm>
            <a:off x="3351193" y="3022967"/>
            <a:ext cx="998289" cy="6927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88" name="Picture 23" descr="Picture 23"/>
          <p:cNvPicPr>
            <a:picLocks noChangeAspect="1"/>
          </p:cNvPicPr>
          <p:nvPr/>
        </p:nvPicPr>
        <p:blipFill>
          <a:blip r:embed="rId7">
            <a:extLst/>
          </a:blip>
          <a:srcRect l="51547" t="26303" r="16078" b="23369"/>
          <a:stretch>
            <a:fillRect/>
          </a:stretch>
        </p:blipFill>
        <p:spPr>
          <a:xfrm>
            <a:off x="2055302" y="3826430"/>
            <a:ext cx="1004531" cy="9759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Freeform: Shape 15"/>
          <p:cNvSpPr/>
          <p:nvPr/>
        </p:nvSpPr>
        <p:spPr>
          <a:xfrm>
            <a:off x="344361" y="1549376"/>
            <a:ext cx="8447215" cy="3388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7" y="0"/>
                </a:moveTo>
                <a:lnTo>
                  <a:pt x="841" y="0"/>
                </a:lnTo>
                <a:lnTo>
                  <a:pt x="835" y="147"/>
                </a:lnTo>
                <a:cubicBezTo>
                  <a:pt x="835" y="2068"/>
                  <a:pt x="1460" y="3625"/>
                  <a:pt x="2230" y="3625"/>
                </a:cubicBezTo>
                <a:cubicBezTo>
                  <a:pt x="3000" y="3625"/>
                  <a:pt x="3625" y="2068"/>
                  <a:pt x="3625" y="147"/>
                </a:cubicBezTo>
                <a:lnTo>
                  <a:pt x="3619" y="0"/>
                </a:lnTo>
                <a:lnTo>
                  <a:pt x="21203" y="0"/>
                </a:lnTo>
                <a:cubicBezTo>
                  <a:pt x="21422" y="0"/>
                  <a:pt x="21600" y="443"/>
                  <a:pt x="21600" y="989"/>
                </a:cubicBezTo>
                <a:lnTo>
                  <a:pt x="21600" y="19907"/>
                </a:lnTo>
                <a:lnTo>
                  <a:pt x="21528" y="20005"/>
                </a:lnTo>
                <a:cubicBezTo>
                  <a:pt x="21358" y="20291"/>
                  <a:pt x="21247" y="20775"/>
                  <a:pt x="21247" y="21323"/>
                </a:cubicBezTo>
                <a:lnTo>
                  <a:pt x="21266" y="21568"/>
                </a:lnTo>
                <a:lnTo>
                  <a:pt x="21203" y="21600"/>
                </a:lnTo>
                <a:lnTo>
                  <a:pt x="397" y="21600"/>
                </a:lnTo>
                <a:cubicBezTo>
                  <a:pt x="178" y="21600"/>
                  <a:pt x="0" y="21157"/>
                  <a:pt x="0" y="20611"/>
                </a:cubicBezTo>
                <a:lnTo>
                  <a:pt x="0" y="989"/>
                </a:lnTo>
                <a:cubicBezTo>
                  <a:pt x="0" y="443"/>
                  <a:pt x="178" y="0"/>
                  <a:pt x="397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693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694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695" name="Oval 19"/>
          <p:cNvSpPr txBox="1"/>
          <p:nvPr/>
        </p:nvSpPr>
        <p:spPr>
          <a:xfrm>
            <a:off x="885024" y="1170456"/>
            <a:ext cx="61391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!</a:t>
            </a:r>
          </a:p>
        </p:txBody>
      </p:sp>
      <p:sp>
        <p:nvSpPr>
          <p:cNvPr id="696" name="Rectangle 1"/>
          <p:cNvSpPr txBox="1"/>
          <p:nvPr/>
        </p:nvSpPr>
        <p:spPr>
          <a:xfrm>
            <a:off x="801296" y="4083918"/>
            <a:ext cx="12700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­</a:t>
            </a:r>
          </a:p>
        </p:txBody>
      </p:sp>
      <p:sp>
        <p:nvSpPr>
          <p:cNvPr id="697" name="Rectangle 12"/>
          <p:cNvSpPr txBox="1"/>
          <p:nvPr/>
        </p:nvSpPr>
        <p:spPr>
          <a:xfrm>
            <a:off x="897359" y="2369805"/>
            <a:ext cx="555897" cy="51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31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</a:t>
            </a:r>
          </a:p>
        </p:txBody>
      </p:sp>
      <p:sp>
        <p:nvSpPr>
          <p:cNvPr id="698" name="Rectangle 13"/>
          <p:cNvSpPr txBox="1"/>
          <p:nvPr/>
        </p:nvSpPr>
        <p:spPr>
          <a:xfrm>
            <a:off x="939391" y="3262865"/>
            <a:ext cx="555896" cy="519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3100">
                <a:solidFill>
                  <a:srgbClr val="808080"/>
                </a:solidFill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</a:t>
            </a:r>
          </a:p>
        </p:txBody>
      </p:sp>
      <p:sp>
        <p:nvSpPr>
          <p:cNvPr id="699" name="Tit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cap="small" sz="4000">
                <a:latin typeface="Roboto Bold"/>
                <a:ea typeface="Roboto Bold"/>
                <a:cs typeface="Roboto Bold"/>
                <a:sym typeface="Roboto Bold"/>
              </a:defRPr>
            </a:pPr>
            <a:r>
              <a:t>G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ui</a:t>
            </a:r>
            <a:r>
              <a:rPr>
                <a:solidFill>
                  <a:srgbClr val="D97A28"/>
                </a:solidFill>
                <a:latin typeface="Roboto Thin"/>
                <a:ea typeface="Roboto Thin"/>
                <a:cs typeface="Roboto Thin"/>
                <a:sym typeface="Roboto Thin"/>
              </a:rPr>
              <a:t>r</a:t>
            </a:r>
            <a:r>
              <a:rPr>
                <a:latin typeface="Roboto Thin"/>
                <a:ea typeface="Roboto Thin"/>
                <a:cs typeface="Roboto Thin"/>
                <a:sym typeface="Roboto Thin"/>
              </a:rPr>
              <a:t>o </a:t>
            </a:r>
            <a:r>
              <a:rPr cap="none">
                <a:latin typeface="Roboto Black"/>
                <a:ea typeface="Roboto Black"/>
                <a:cs typeface="Roboto Black"/>
                <a:sym typeface="Roboto Black"/>
              </a:rPr>
              <a:t>Contributions</a:t>
            </a:r>
          </a:p>
        </p:txBody>
      </p:sp>
      <p:sp>
        <p:nvSpPr>
          <p:cNvPr id="700" name="Slide Number Placeholder 4"/>
          <p:cNvSpPr txBox="1"/>
          <p:nvPr>
            <p:ph type="sldNum" sz="quarter" idx="2"/>
          </p:nvPr>
        </p:nvSpPr>
        <p:spPr>
          <a:xfrm>
            <a:off x="8817636" y="4817917"/>
            <a:ext cx="153963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1" name="Rectangle 6"/>
          <p:cNvSpPr txBox="1"/>
          <p:nvPr/>
        </p:nvSpPr>
        <p:spPr>
          <a:xfrm>
            <a:off x="4585761" y="2571749"/>
            <a:ext cx="4055320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Visual Overview and Comparison</a:t>
            </a:r>
          </a:p>
          <a:p>
            <a:pPr>
              <a:defRPr sz="2000">
                <a:latin typeface="Roboto Black"/>
                <a:ea typeface="Roboto Black"/>
                <a:cs typeface="Roboto Black"/>
                <a:sym typeface="Roboto Black"/>
              </a:defRPr>
            </a:pPr>
          </a:p>
          <a:p>
            <a:pPr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Index-to-Index comparison </a:t>
            </a:r>
            <a:br/>
            <a:r>
              <a:t>Projection View and PcP view</a:t>
            </a:r>
          </a:p>
        </p:txBody>
      </p:sp>
      <p:pic>
        <p:nvPicPr>
          <p:cNvPr id="702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4205" y="3838700"/>
            <a:ext cx="1831771" cy="94753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</p:pic>
      <p:grpSp>
        <p:nvGrpSpPr>
          <p:cNvPr id="709" name="Group 28"/>
          <p:cNvGrpSpPr/>
          <p:nvPr/>
        </p:nvGrpSpPr>
        <p:grpSpPr>
          <a:xfrm>
            <a:off x="2167058" y="2239087"/>
            <a:ext cx="1794208" cy="1719748"/>
            <a:chOff x="0" y="0"/>
            <a:chExt cx="1794206" cy="1719746"/>
          </a:xfrm>
        </p:grpSpPr>
        <p:sp>
          <p:nvSpPr>
            <p:cNvPr id="703" name="Rectangle 27"/>
            <p:cNvSpPr/>
            <p:nvPr/>
          </p:nvSpPr>
          <p:spPr>
            <a:xfrm>
              <a:off x="0" y="0"/>
              <a:ext cx="1794207" cy="171974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708" name="Group 26"/>
            <p:cNvGrpSpPr/>
            <p:nvPr/>
          </p:nvGrpSpPr>
          <p:grpSpPr>
            <a:xfrm>
              <a:off x="-1" y="16738"/>
              <a:ext cx="1794208" cy="1703009"/>
              <a:chOff x="0" y="0"/>
              <a:chExt cx="1794206" cy="1703008"/>
            </a:xfrm>
          </p:grpSpPr>
          <p:pic>
            <p:nvPicPr>
              <p:cNvPr id="704" name="Picture 11" descr="Picture 11"/>
              <p:cNvPicPr>
                <a:picLocks noChangeAspect="1"/>
              </p:cNvPicPr>
              <p:nvPr/>
            </p:nvPicPr>
            <p:blipFill>
              <a:blip r:embed="rId4">
                <a:alphaModFix amt="70000"/>
                <a:extLst/>
              </a:blip>
              <a:srcRect l="37834" t="24676" r="22583" b="15594"/>
              <a:stretch>
                <a:fillRect/>
              </a:stretch>
            </p:blipFill>
            <p:spPr>
              <a:xfrm>
                <a:off x="38127" y="-1"/>
                <a:ext cx="1676235" cy="16862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5" name="Picture 16" descr="Picture 16"/>
              <p:cNvPicPr>
                <a:picLocks noChangeAspect="1"/>
              </p:cNvPicPr>
              <p:nvPr/>
            </p:nvPicPr>
            <p:blipFill>
              <a:blip r:embed="rId5">
                <a:alphaModFix amt="70000"/>
                <a:extLst/>
              </a:blip>
              <a:srcRect l="37834" t="25268" r="20696" b="15593"/>
              <a:stretch>
                <a:fillRect/>
              </a:stretch>
            </p:blipFill>
            <p:spPr>
              <a:xfrm>
                <a:off x="38127" y="16739"/>
                <a:ext cx="1756080" cy="16695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6" name="Picture 23" descr="Picture 23"/>
              <p:cNvPicPr>
                <a:picLocks noChangeAspect="1"/>
              </p:cNvPicPr>
              <p:nvPr/>
            </p:nvPicPr>
            <p:blipFill>
              <a:blip r:embed="rId6">
                <a:alphaModFix amt="70000"/>
                <a:extLst/>
              </a:blip>
              <a:srcRect l="36933" t="24676" r="21759" b="15594"/>
              <a:stretch>
                <a:fillRect/>
              </a:stretch>
            </p:blipFill>
            <p:spPr>
              <a:xfrm>
                <a:off x="-1" y="-1"/>
                <a:ext cx="1749255" cy="16862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07" name="Picture 29" descr="Picture 29"/>
              <p:cNvPicPr>
                <a:picLocks noChangeAspect="1"/>
              </p:cNvPicPr>
              <p:nvPr/>
            </p:nvPicPr>
            <p:blipFill>
              <a:blip r:embed="rId7">
                <a:alphaModFix amt="35000"/>
                <a:extLst/>
              </a:blip>
              <a:srcRect l="37106" t="25496" r="22600" b="15053"/>
              <a:stretch>
                <a:fillRect/>
              </a:stretch>
            </p:blipFill>
            <p:spPr>
              <a:xfrm>
                <a:off x="0" y="16739"/>
                <a:ext cx="1714362" cy="16862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rgbClr val="F6F9FC"/>
            </a:gs>
            <a:gs pos="74000">
              <a:srgbClr val="E8E8E8"/>
            </a:gs>
            <a:gs pos="83000">
              <a:srgbClr val="D9D9D9"/>
            </a:gs>
            <a:gs pos="100000">
              <a:srgbClr val="F2F2F2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5" name="Group 12"/>
          <p:cNvGrpSpPr/>
          <p:nvPr/>
        </p:nvGrpSpPr>
        <p:grpSpPr>
          <a:xfrm>
            <a:off x="563180" y="957293"/>
            <a:ext cx="1792646" cy="3482332"/>
            <a:chOff x="0" y="0"/>
            <a:chExt cx="1792645" cy="3482330"/>
          </a:xfrm>
        </p:grpSpPr>
        <p:sp>
          <p:nvSpPr>
            <p:cNvPr id="713" name="Freeform 18"/>
            <p:cNvSpPr/>
            <p:nvPr/>
          </p:nvSpPr>
          <p:spPr>
            <a:xfrm>
              <a:off x="0" y="622862"/>
              <a:ext cx="1792646" cy="2859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" y="23"/>
                  </a:moveTo>
                  <a:lnTo>
                    <a:pt x="4148" y="23"/>
                  </a:lnTo>
                  <a:lnTo>
                    <a:pt x="4134" y="197"/>
                  </a:lnTo>
                  <a:cubicBezTo>
                    <a:pt x="4134" y="2507"/>
                    <a:pt x="7077" y="4379"/>
                    <a:pt x="10708" y="4379"/>
                  </a:cubicBezTo>
                  <a:cubicBezTo>
                    <a:pt x="14339" y="4379"/>
                    <a:pt x="17282" y="2507"/>
                    <a:pt x="17282" y="197"/>
                  </a:cubicBezTo>
                  <a:lnTo>
                    <a:pt x="17269" y="23"/>
                  </a:lnTo>
                  <a:cubicBezTo>
                    <a:pt x="18712" y="15"/>
                    <a:pt x="17294" y="55"/>
                    <a:pt x="21600" y="0"/>
                  </a:cubicBezTo>
                  <a:lnTo>
                    <a:pt x="21600" y="21548"/>
                  </a:lnTo>
                  <a:lnTo>
                    <a:pt x="896" y="21600"/>
                  </a:lnTo>
                  <a:cubicBezTo>
                    <a:pt x="401" y="21600"/>
                    <a:pt x="0" y="21345"/>
                    <a:pt x="0" y="21030"/>
                  </a:cubicBezTo>
                  <a:lnTo>
                    <a:pt x="0" y="593"/>
                  </a:lnTo>
                  <a:cubicBezTo>
                    <a:pt x="0" y="278"/>
                    <a:pt x="401" y="23"/>
                    <a:pt x="896" y="23"/>
                  </a:cubicBezTo>
                  <a:close/>
                </a:path>
              </a:pathLst>
            </a:custGeom>
            <a:solidFill>
              <a:srgbClr val="FFFFFF">
                <a:alpha val="88000"/>
              </a:srgbClr>
            </a:solidFill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700"/>
                </a:spcBef>
                <a:defRPr b="1" sz="900"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714" name="Oval 15"/>
            <p:cNvSpPr txBox="1"/>
            <p:nvPr/>
          </p:nvSpPr>
          <p:spPr>
            <a:xfrm>
              <a:off x="548614" y="0"/>
              <a:ext cx="680170" cy="1297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7900">
                  <a:solidFill>
                    <a:srgbClr val="D9D9D9"/>
                  </a:solidFill>
                  <a:latin typeface="Roboto Black"/>
                  <a:ea typeface="Roboto Black"/>
                  <a:cs typeface="Roboto Black"/>
                  <a:sym typeface="Roboto Black"/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716" name="Rectangle 16"/>
          <p:cNvSpPr txBox="1"/>
          <p:nvPr/>
        </p:nvSpPr>
        <p:spPr>
          <a:xfrm>
            <a:off x="700317" y="2586899"/>
            <a:ext cx="1609790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Questions?</a:t>
            </a:r>
          </a:p>
          <a:p>
            <a:pPr>
              <a:defRPr sz="2000">
                <a:latin typeface="Roboto Black"/>
                <a:ea typeface="Roboto Black"/>
                <a:cs typeface="Roboto Black"/>
                <a:sym typeface="Roboto Black"/>
              </a:defRPr>
            </a:pPr>
          </a:p>
        </p:txBody>
      </p:sp>
      <p:grpSp>
        <p:nvGrpSpPr>
          <p:cNvPr id="722" name="Group 13"/>
          <p:cNvGrpSpPr/>
          <p:nvPr/>
        </p:nvGrpSpPr>
        <p:grpSpPr>
          <a:xfrm>
            <a:off x="830491" y="233041"/>
            <a:ext cx="7764403" cy="4206584"/>
            <a:chOff x="0" y="0"/>
            <a:chExt cx="7764401" cy="4206582"/>
          </a:xfrm>
        </p:grpSpPr>
        <p:sp>
          <p:nvSpPr>
            <p:cNvPr id="717" name="TextBox 3"/>
            <p:cNvSpPr txBox="1"/>
            <p:nvPr/>
          </p:nvSpPr>
          <p:spPr>
            <a:xfrm>
              <a:off x="0" y="0"/>
              <a:ext cx="2044456" cy="929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defTabSz="807591">
                <a:defRPr cap="small" sz="5500">
                  <a:latin typeface="Roboto Bold"/>
                  <a:ea typeface="Roboto Bold"/>
                  <a:cs typeface="Roboto Bold"/>
                  <a:sym typeface="Roboto Bold"/>
                </a:defRPr>
              </a:pPr>
              <a:r>
                <a:t>G</a:t>
              </a:r>
              <a:r>
                <a:rPr>
                  <a:latin typeface="Roboto Thin"/>
                  <a:ea typeface="Roboto Thin"/>
                  <a:cs typeface="Roboto Thin"/>
                  <a:sym typeface="Roboto Thin"/>
                </a:rPr>
                <a:t>ui</a:t>
              </a:r>
              <a:r>
                <a:rPr>
                  <a:solidFill>
                    <a:srgbClr val="D97A28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r</a:t>
              </a:r>
              <a:r>
                <a:rPr>
                  <a:latin typeface="Roboto Thin"/>
                  <a:ea typeface="Roboto Thin"/>
                  <a:cs typeface="Roboto Thin"/>
                  <a:sym typeface="Roboto Thin"/>
                </a:rPr>
                <a:t>o</a:t>
              </a:r>
            </a:p>
          </p:txBody>
        </p:sp>
        <p:sp>
          <p:nvSpPr>
            <p:cNvPr id="718" name="Rectangle 5"/>
            <p:cNvSpPr txBox="1"/>
            <p:nvPr/>
          </p:nvSpPr>
          <p:spPr>
            <a:xfrm>
              <a:off x="1992715" y="335621"/>
              <a:ext cx="4691954" cy="485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 defTabSz="807591">
                <a:defRPr sz="2600"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User-Guided </a:t>
              </a:r>
              <a:r>
                <a:rPr>
                  <a:latin typeface="Roboto Black"/>
                  <a:ea typeface="Roboto Black"/>
                  <a:cs typeface="Roboto Black"/>
                  <a:sym typeface="Roboto Black"/>
                </a:rPr>
                <a:t>Matrix Reordering</a:t>
              </a:r>
            </a:p>
          </p:txBody>
        </p:sp>
        <p:pic>
          <p:nvPicPr>
            <p:cNvPr id="719" name="Picture 7" descr="Pictur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877626" y="720436"/>
              <a:ext cx="886776" cy="3558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Picture 8" descr="Picture 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46486" y="197373"/>
              <a:ext cx="749058" cy="374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1" name="Picture 11" descr="Picture 11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36843" t="17509" r="33472" b="4322"/>
            <a:stretch>
              <a:fillRect/>
            </a:stretch>
          </p:blipFill>
          <p:spPr>
            <a:xfrm>
              <a:off x="1987320" y="1402604"/>
              <a:ext cx="5354589" cy="280397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88900" dist="228600" dir="27000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723" name="Rectangle 17"/>
          <p:cNvSpPr txBox="1"/>
          <p:nvPr/>
        </p:nvSpPr>
        <p:spPr>
          <a:xfrm>
            <a:off x="268269" y="4753476"/>
            <a:ext cx="829046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Dr. Michael Behrisch |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@michaelbehrisch </a:t>
            </a:r>
            <a:r>
              <a:t>|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m.behrisch@uu.nl</a:t>
            </a:r>
            <a:r>
              <a:t> | michael.behrisch.info</a:t>
            </a:r>
          </a:p>
        </p:txBody>
      </p:sp>
      <p:grpSp>
        <p:nvGrpSpPr>
          <p:cNvPr id="728" name="Group 4"/>
          <p:cNvGrpSpPr/>
          <p:nvPr/>
        </p:nvGrpSpPr>
        <p:grpSpPr>
          <a:xfrm>
            <a:off x="2699791" y="1419620"/>
            <a:ext cx="5747987" cy="3096346"/>
            <a:chOff x="0" y="0"/>
            <a:chExt cx="5747985" cy="3096344"/>
          </a:xfrm>
        </p:grpSpPr>
        <p:grpSp>
          <p:nvGrpSpPr>
            <p:cNvPr id="726" name="Rectangle: Rounded Corners 1"/>
            <p:cNvGrpSpPr/>
            <p:nvPr/>
          </p:nvGrpSpPr>
          <p:grpSpPr>
            <a:xfrm>
              <a:off x="0" y="-1"/>
              <a:ext cx="5747986" cy="3096346"/>
              <a:chOff x="0" y="0"/>
              <a:chExt cx="5747985" cy="3096344"/>
            </a:xfrm>
          </p:grpSpPr>
          <p:sp>
            <p:nvSpPr>
              <p:cNvPr id="724" name="Rounded Rectangle"/>
              <p:cNvSpPr/>
              <p:nvPr/>
            </p:nvSpPr>
            <p:spPr>
              <a:xfrm>
                <a:off x="0" y="0"/>
                <a:ext cx="5747986" cy="3096345"/>
              </a:xfrm>
              <a:prstGeom prst="roundRect">
                <a:avLst>
                  <a:gd name="adj" fmla="val 2287"/>
                </a:avLst>
              </a:prstGeom>
              <a:gradFill flip="none" rotWithShape="1">
                <a:gsLst>
                  <a:gs pos="0">
                    <a:schemeClr val="accent6">
                      <a:hueOff val="-456778"/>
                      <a:satOff val="8290"/>
                      <a:lumOff val="24503"/>
                    </a:schemeClr>
                  </a:gs>
                  <a:gs pos="35000">
                    <a:srgbClr val="FFDECF"/>
                  </a:gs>
                  <a:gs pos="100000">
                    <a:schemeClr val="accent6">
                      <a:hueOff val="-556026"/>
                      <a:satOff val="8290"/>
                      <a:lumOff val="34267"/>
                    </a:schemeClr>
                  </a:gs>
                </a:gsLst>
                <a:lin ang="16200000" scaled="0"/>
              </a:gradFill>
              <a:ln w="9525" cap="flat">
                <a:solidFill>
                  <a:srgbClr val="F69240"/>
                </a:solidFill>
                <a:prstDash val="solid"/>
                <a:round/>
              </a:ln>
              <a:effectLst>
                <a:outerShdw sx="100000" sy="100000" kx="0" ky="0" algn="b" rotWithShape="0" blurRad="38100" dist="20000" dir="5400000">
                  <a:srgbClr val="000000">
                    <a:alpha val="38000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>
                    <a:latin typeface="Roboto Light"/>
                    <a:ea typeface="Roboto Light"/>
                    <a:cs typeface="Roboto Light"/>
                    <a:sym typeface="Roboto Light"/>
                  </a:defRPr>
                </a:pPr>
              </a:p>
            </p:txBody>
          </p:sp>
          <p:sp>
            <p:nvSpPr>
              <p:cNvPr id="725" name="Shameless…"/>
              <p:cNvSpPr txBox="1"/>
              <p:nvPr/>
            </p:nvSpPr>
            <p:spPr>
              <a:xfrm>
                <a:off x="71223" y="1223051"/>
                <a:ext cx="5605540" cy="650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800"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  <a:r>
                  <a:t>Shameless</a:t>
                </a:r>
              </a:p>
              <a:p>
                <a:pPr>
                  <a:defRPr sz="1800">
                    <a:latin typeface="Roboto Black"/>
                    <a:ea typeface="Roboto Black"/>
                    <a:cs typeface="Roboto Black"/>
                    <a:sym typeface="Roboto Black"/>
                  </a:defRPr>
                </a:pPr>
                <a:r>
                  <a:t>Self-Advertising </a:t>
                </a:r>
              </a:p>
            </p:txBody>
          </p:sp>
        </p:grpSp>
        <p:sp>
          <p:nvSpPr>
            <p:cNvPr id="727" name="TextBox 2"/>
            <p:cNvSpPr txBox="1"/>
            <p:nvPr/>
          </p:nvSpPr>
          <p:spPr>
            <a:xfrm>
              <a:off x="2277967" y="660073"/>
              <a:ext cx="2860890" cy="1539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latin typeface="Roboto Light"/>
                  <a:ea typeface="Roboto Light"/>
                  <a:cs typeface="Roboto Light"/>
                  <a:sym typeface="Roboto Light"/>
                </a:defRPr>
              </a:pPr>
              <a:r>
                <a:t>There are MANY open cool </a:t>
              </a:r>
              <a:br/>
              <a:r>
                <a:t>questions, also non-matrix related! </a:t>
              </a:r>
              <a:br/>
              <a:br/>
              <a:r>
                <a:t>Contact me for </a:t>
              </a:r>
              <a:br/>
              <a:r>
                <a:t>Master Thesis Projects!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2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: Shape 26"/>
          <p:cNvSpPr/>
          <p:nvPr/>
        </p:nvSpPr>
        <p:spPr>
          <a:xfrm>
            <a:off x="323850" y="1213511"/>
            <a:ext cx="8467726" cy="372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1" y="0"/>
                </a:moveTo>
                <a:lnTo>
                  <a:pt x="21349" y="0"/>
                </a:lnTo>
                <a:cubicBezTo>
                  <a:pt x="21488" y="0"/>
                  <a:pt x="21600" y="255"/>
                  <a:pt x="21600" y="570"/>
                </a:cubicBezTo>
                <a:lnTo>
                  <a:pt x="21600" y="20034"/>
                </a:lnTo>
                <a:lnTo>
                  <a:pt x="21507" y="20149"/>
                </a:lnTo>
                <a:cubicBezTo>
                  <a:pt x="21338" y="20409"/>
                  <a:pt x="21227" y="20849"/>
                  <a:pt x="21227" y="21348"/>
                </a:cubicBezTo>
                <a:lnTo>
                  <a:pt x="21249" y="21600"/>
                </a:lnTo>
                <a:lnTo>
                  <a:pt x="251" y="21600"/>
                </a:lnTo>
                <a:cubicBezTo>
                  <a:pt x="112" y="21600"/>
                  <a:pt x="0" y="21345"/>
                  <a:pt x="0" y="21030"/>
                </a:cubicBezTo>
                <a:lnTo>
                  <a:pt x="0" y="570"/>
                </a:lnTo>
                <a:cubicBezTo>
                  <a:pt x="0" y="255"/>
                  <a:pt x="112" y="0"/>
                  <a:pt x="251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215" name="Rectangle 16"/>
          <p:cNvSpPr txBox="1"/>
          <p:nvPr/>
        </p:nvSpPr>
        <p:spPr>
          <a:xfrm>
            <a:off x="489832" y="1679287"/>
            <a:ext cx="5994096" cy="7551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4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defTabSz="665075">
              <a:lnSpc>
                <a:spcPct val="90000"/>
              </a:lnSpc>
              <a:spcBef>
                <a:spcPts val="1500"/>
              </a:spcBef>
              <a:defRPr b="1" sz="5000">
                <a:latin typeface="Roboto Light"/>
                <a:ea typeface="Roboto Light"/>
                <a:cs typeface="Roboto Light"/>
                <a:sym typeface="Roboto Light"/>
              </a:defRPr>
            </a:pPr>
            <a:br/>
          </a:p>
        </p:txBody>
      </p:sp>
      <p:sp>
        <p:nvSpPr>
          <p:cNvPr id="216" name="Rechteck 68"/>
          <p:cNvSpPr txBox="1"/>
          <p:nvPr/>
        </p:nvSpPr>
        <p:spPr>
          <a:xfrm>
            <a:off x="778781" y="1776552"/>
            <a:ext cx="4342016" cy="67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31629" defTabSz="807591">
              <a:lnSpc>
                <a:spcPct val="90000"/>
              </a:lnSpc>
              <a:spcBef>
                <a:spcPts val="700"/>
              </a:spcBef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Overview </a:t>
            </a:r>
            <a:r>
              <a:rPr>
                <a:latin typeface="Roboto"/>
                <a:ea typeface="Roboto"/>
                <a:cs typeface="Roboto"/>
                <a:sym typeface="Roboto"/>
              </a:rPr>
              <a:t>independent</a:t>
            </a:r>
            <a:r>
              <a:t> </a:t>
            </a:r>
            <a:br/>
            <a:r>
              <a:t>of matrix reordering. </a:t>
            </a:r>
          </a:p>
        </p:txBody>
      </p:sp>
      <p:sp>
        <p:nvSpPr>
          <p:cNvPr id="217" name="Rechteck 14"/>
          <p:cNvSpPr txBox="1"/>
          <p:nvPr/>
        </p:nvSpPr>
        <p:spPr>
          <a:xfrm>
            <a:off x="778781" y="2786220"/>
            <a:ext cx="4342016" cy="67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31629" defTabSz="807591">
              <a:lnSpc>
                <a:spcPct val="90000"/>
              </a:lnSpc>
              <a:spcBef>
                <a:spcPts val="700"/>
              </a:spcBef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Higher level tasks </a:t>
            </a:r>
            <a:br/>
            <a:r>
              <a:rPr>
                <a:latin typeface="Roboto"/>
                <a:ea typeface="Roboto"/>
                <a:cs typeface="Roboto"/>
                <a:sym typeface="Roboto"/>
              </a:rPr>
              <a:t>require</a:t>
            </a:r>
            <a:r>
              <a:t> an reordering</a:t>
            </a:r>
            <a:r>
              <a:rPr b="1"/>
              <a:t>.</a:t>
            </a:r>
          </a:p>
        </p:txBody>
      </p:sp>
      <p:sp>
        <p:nvSpPr>
          <p:cNvPr id="218" name="Rechteck 16"/>
          <p:cNvSpPr txBox="1"/>
          <p:nvPr/>
        </p:nvSpPr>
        <p:spPr>
          <a:xfrm>
            <a:off x="778781" y="3795886"/>
            <a:ext cx="4342016" cy="670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31629" defTabSz="807591">
              <a:lnSpc>
                <a:spcPct val="90000"/>
              </a:lnSpc>
              <a:spcBef>
                <a:spcPts val="700"/>
              </a:spcBef>
              <a:defRPr sz="2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Other tasks only </a:t>
            </a:r>
            <a:r>
              <a:rPr>
                <a:latin typeface="Roboto"/>
                <a:ea typeface="Roboto"/>
                <a:cs typeface="Roboto"/>
                <a:sym typeface="Roboto"/>
              </a:rPr>
              <a:t>if </a:t>
            </a:r>
            <a:br>
              <a:rPr>
                <a:latin typeface="Roboto"/>
                <a:ea typeface="Roboto"/>
                <a:cs typeface="Roboto"/>
                <a:sym typeface="Roboto"/>
              </a:rPr>
            </a:br>
            <a:r>
              <a:rPr>
                <a:latin typeface="Roboto"/>
                <a:ea typeface="Roboto"/>
                <a:cs typeface="Roboto"/>
                <a:sym typeface="Roboto"/>
              </a:rPr>
              <a:t>patterns</a:t>
            </a:r>
            <a:r>
              <a:t> are </a:t>
            </a:r>
            <a:r>
              <a:rPr>
                <a:latin typeface="Roboto"/>
                <a:ea typeface="Roboto"/>
                <a:cs typeface="Roboto"/>
                <a:sym typeface="Roboto"/>
              </a:rPr>
              <a:t>visible</a:t>
            </a:r>
            <a:r>
              <a:rPr b="1"/>
              <a:t>.</a:t>
            </a:r>
          </a:p>
        </p:txBody>
      </p:sp>
      <p:grpSp>
        <p:nvGrpSpPr>
          <p:cNvPr id="221" name="Picture 2"/>
          <p:cNvGrpSpPr/>
          <p:nvPr/>
        </p:nvGrpSpPr>
        <p:grpSpPr>
          <a:xfrm>
            <a:off x="4707840" y="1635646"/>
            <a:ext cx="864001" cy="864001"/>
            <a:chOff x="0" y="0"/>
            <a:chExt cx="863999" cy="863999"/>
          </a:xfrm>
        </p:grpSpPr>
        <p:sp>
          <p:nvSpPr>
            <p:cNvPr id="219" name="Square"/>
            <p:cNvSpPr/>
            <p:nvPr/>
          </p:nvSpPr>
          <p:spPr>
            <a:xfrm>
              <a:off x="0" y="0"/>
              <a:ext cx="864000" cy="864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20" name="image11.png" descr="image1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64000" cy="864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24" name="Picture 4"/>
          <p:cNvGrpSpPr/>
          <p:nvPr/>
        </p:nvGrpSpPr>
        <p:grpSpPr>
          <a:xfrm>
            <a:off x="5839783" y="1635646"/>
            <a:ext cx="864001" cy="864001"/>
            <a:chOff x="0" y="0"/>
            <a:chExt cx="863999" cy="863999"/>
          </a:xfrm>
        </p:grpSpPr>
        <p:sp>
          <p:nvSpPr>
            <p:cNvPr id="222" name="Square"/>
            <p:cNvSpPr/>
            <p:nvPr/>
          </p:nvSpPr>
          <p:spPr>
            <a:xfrm>
              <a:off x="0" y="0"/>
              <a:ext cx="864000" cy="864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23" name="image12.png" descr="image1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64000" cy="864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27" name="Picture 6"/>
          <p:cNvGrpSpPr/>
          <p:nvPr/>
        </p:nvGrpSpPr>
        <p:grpSpPr>
          <a:xfrm>
            <a:off x="6971725" y="1635646"/>
            <a:ext cx="864001" cy="864001"/>
            <a:chOff x="0" y="0"/>
            <a:chExt cx="863999" cy="863999"/>
          </a:xfrm>
        </p:grpSpPr>
        <p:sp>
          <p:nvSpPr>
            <p:cNvPr id="225" name="Square"/>
            <p:cNvSpPr/>
            <p:nvPr/>
          </p:nvSpPr>
          <p:spPr>
            <a:xfrm>
              <a:off x="0" y="0"/>
              <a:ext cx="864000" cy="864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26" name="image13.png" descr="image1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64000" cy="864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30" name="Picture 8"/>
          <p:cNvGrpSpPr/>
          <p:nvPr/>
        </p:nvGrpSpPr>
        <p:grpSpPr>
          <a:xfrm>
            <a:off x="4707840" y="2643758"/>
            <a:ext cx="864001" cy="864000"/>
            <a:chOff x="0" y="0"/>
            <a:chExt cx="863999" cy="863999"/>
          </a:xfrm>
        </p:grpSpPr>
        <p:sp>
          <p:nvSpPr>
            <p:cNvPr id="228" name="Square"/>
            <p:cNvSpPr/>
            <p:nvPr/>
          </p:nvSpPr>
          <p:spPr>
            <a:xfrm>
              <a:off x="0" y="0"/>
              <a:ext cx="864000" cy="864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29" name="image14.png" descr="image14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864000" cy="864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33" name="Picture 10"/>
          <p:cNvGrpSpPr/>
          <p:nvPr/>
        </p:nvGrpSpPr>
        <p:grpSpPr>
          <a:xfrm>
            <a:off x="5839783" y="2643758"/>
            <a:ext cx="864001" cy="864000"/>
            <a:chOff x="0" y="0"/>
            <a:chExt cx="863999" cy="863999"/>
          </a:xfrm>
        </p:grpSpPr>
        <p:sp>
          <p:nvSpPr>
            <p:cNvPr id="231" name="Square"/>
            <p:cNvSpPr/>
            <p:nvPr/>
          </p:nvSpPr>
          <p:spPr>
            <a:xfrm>
              <a:off x="0" y="0"/>
              <a:ext cx="864000" cy="864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32" name="image15.png" descr="image15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864000" cy="864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36" name="Picture 14"/>
          <p:cNvGrpSpPr/>
          <p:nvPr/>
        </p:nvGrpSpPr>
        <p:grpSpPr>
          <a:xfrm>
            <a:off x="4707840" y="3651870"/>
            <a:ext cx="864001" cy="864001"/>
            <a:chOff x="0" y="0"/>
            <a:chExt cx="863999" cy="863999"/>
          </a:xfrm>
        </p:grpSpPr>
        <p:sp>
          <p:nvSpPr>
            <p:cNvPr id="234" name="Square"/>
            <p:cNvSpPr/>
            <p:nvPr/>
          </p:nvSpPr>
          <p:spPr>
            <a:xfrm>
              <a:off x="0" y="0"/>
              <a:ext cx="864000" cy="864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35" name="image16.png" descr="image16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864000" cy="864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39" name="Picture 18"/>
          <p:cNvGrpSpPr/>
          <p:nvPr/>
        </p:nvGrpSpPr>
        <p:grpSpPr>
          <a:xfrm>
            <a:off x="6971725" y="3651870"/>
            <a:ext cx="864001" cy="864001"/>
            <a:chOff x="0" y="0"/>
            <a:chExt cx="863999" cy="863999"/>
          </a:xfrm>
        </p:grpSpPr>
        <p:sp>
          <p:nvSpPr>
            <p:cNvPr id="237" name="Square"/>
            <p:cNvSpPr/>
            <p:nvPr/>
          </p:nvSpPr>
          <p:spPr>
            <a:xfrm>
              <a:off x="0" y="0"/>
              <a:ext cx="864000" cy="864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38" name="image17.png" descr="image17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864000" cy="864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42" name="Picture 20"/>
          <p:cNvGrpSpPr/>
          <p:nvPr/>
        </p:nvGrpSpPr>
        <p:grpSpPr>
          <a:xfrm>
            <a:off x="5839783" y="3651870"/>
            <a:ext cx="864001" cy="864001"/>
            <a:chOff x="0" y="0"/>
            <a:chExt cx="863999" cy="863999"/>
          </a:xfrm>
        </p:grpSpPr>
        <p:sp>
          <p:nvSpPr>
            <p:cNvPr id="240" name="Square"/>
            <p:cNvSpPr/>
            <p:nvPr/>
          </p:nvSpPr>
          <p:spPr>
            <a:xfrm>
              <a:off x="0" y="0"/>
              <a:ext cx="864000" cy="864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41" name="image18.png" descr="image18.pn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864000" cy="864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245" name="Picture 22"/>
          <p:cNvGrpSpPr/>
          <p:nvPr/>
        </p:nvGrpSpPr>
        <p:grpSpPr>
          <a:xfrm>
            <a:off x="6971725" y="2643758"/>
            <a:ext cx="864001" cy="864000"/>
            <a:chOff x="0" y="0"/>
            <a:chExt cx="863999" cy="863999"/>
          </a:xfrm>
        </p:grpSpPr>
        <p:sp>
          <p:nvSpPr>
            <p:cNvPr id="243" name="Square"/>
            <p:cNvSpPr/>
            <p:nvPr/>
          </p:nvSpPr>
          <p:spPr>
            <a:xfrm>
              <a:off x="0" y="0"/>
              <a:ext cx="864000" cy="864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244" name="image19.png" descr="image19.pn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864000" cy="864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50800" dist="38100" dir="270000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24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0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Simultaneous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 Overview and Detail</a:t>
            </a:r>
          </a:p>
        </p:txBody>
      </p:sp>
      <p:sp>
        <p:nvSpPr>
          <p:cNvPr id="247" name="Slide Number Placeholder 4"/>
          <p:cNvSpPr txBox="1"/>
          <p:nvPr>
            <p:ph type="sldNum" sz="quarter" idx="2"/>
          </p:nvPr>
        </p:nvSpPr>
        <p:spPr>
          <a:xfrm>
            <a:off x="8831117" y="4817917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3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2" grpId="11"/>
      <p:bldP build="whole" bldLvl="1" animBg="1" rev="0" advAuto="0" spid="245" grpId="8"/>
      <p:bldP build="whole" bldLvl="1" animBg="1" rev="0" advAuto="0" spid="221" grpId="2"/>
      <p:bldP build="whole" bldLvl="1" animBg="1" rev="0" advAuto="0" spid="216" grpId="1"/>
      <p:bldP build="whole" bldLvl="1" animBg="1" rev="0" advAuto="0" spid="239" grpId="12"/>
      <p:bldP build="whole" bldLvl="1" animBg="1" rev="0" advAuto="0" spid="227" grpId="4"/>
      <p:bldP build="whole" bldLvl="1" animBg="1" rev="0" advAuto="0" spid="218" grpId="9"/>
      <p:bldP build="whole" bldLvl="1" animBg="1" rev="0" advAuto="0" spid="230" grpId="6"/>
      <p:bldP build="whole" bldLvl="1" animBg="1" rev="0" advAuto="0" spid="217" grpId="5"/>
      <p:bldP build="whole" bldLvl="1" animBg="1" rev="0" advAuto="0" spid="224" grpId="3"/>
      <p:bldP build="whole" bldLvl="1" animBg="1" rev="0" advAuto="0" spid="236" grpId="10"/>
      <p:bldP build="whole" bldLvl="1" animBg="1" rev="0" advAuto="0" spid="233" grpId="7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Freeform: Shape 52"/>
          <p:cNvSpPr/>
          <p:nvPr/>
        </p:nvSpPr>
        <p:spPr>
          <a:xfrm>
            <a:off x="323850" y="1213511"/>
            <a:ext cx="8467726" cy="372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1" y="0"/>
                </a:moveTo>
                <a:lnTo>
                  <a:pt x="21349" y="0"/>
                </a:lnTo>
                <a:cubicBezTo>
                  <a:pt x="21488" y="0"/>
                  <a:pt x="21600" y="255"/>
                  <a:pt x="21600" y="570"/>
                </a:cubicBezTo>
                <a:lnTo>
                  <a:pt x="21600" y="20034"/>
                </a:lnTo>
                <a:lnTo>
                  <a:pt x="21507" y="20149"/>
                </a:lnTo>
                <a:cubicBezTo>
                  <a:pt x="21338" y="20409"/>
                  <a:pt x="21227" y="20849"/>
                  <a:pt x="21227" y="21348"/>
                </a:cubicBezTo>
                <a:lnTo>
                  <a:pt x="21249" y="21600"/>
                </a:lnTo>
                <a:lnTo>
                  <a:pt x="251" y="21600"/>
                </a:lnTo>
                <a:cubicBezTo>
                  <a:pt x="112" y="21600"/>
                  <a:pt x="0" y="21345"/>
                  <a:pt x="0" y="21030"/>
                </a:cubicBezTo>
                <a:lnTo>
                  <a:pt x="0" y="570"/>
                </a:lnTo>
                <a:cubicBezTo>
                  <a:pt x="0" y="255"/>
                  <a:pt x="112" y="0"/>
                  <a:pt x="251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252" name="Rectangle: Rounded Corners 35"/>
          <p:cNvSpPr/>
          <p:nvPr/>
        </p:nvSpPr>
        <p:spPr>
          <a:xfrm>
            <a:off x="4932040" y="2264175"/>
            <a:ext cx="3508121" cy="1800201"/>
          </a:xfrm>
          <a:prstGeom prst="roundRect">
            <a:avLst>
              <a:gd name="adj" fmla="val 3072"/>
            </a:avLst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53" name="Picture 36" descr="Picture 36"/>
          <p:cNvPicPr>
            <a:picLocks noChangeAspect="1"/>
          </p:cNvPicPr>
          <p:nvPr/>
        </p:nvPicPr>
        <p:blipFill>
          <a:blip r:embed="rId3">
            <a:extLst/>
          </a:blip>
          <a:srcRect l="0" t="0" r="0" b="9"/>
          <a:stretch>
            <a:fillRect/>
          </a:stretch>
        </p:blipFill>
        <p:spPr>
          <a:xfrm>
            <a:off x="4944616" y="2451724"/>
            <a:ext cx="3482969" cy="1607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91" y="0"/>
                </a:moveTo>
                <a:cubicBezTo>
                  <a:pt x="175" y="0"/>
                  <a:pt x="0" y="379"/>
                  <a:pt x="0" y="848"/>
                </a:cubicBezTo>
                <a:lnTo>
                  <a:pt x="0" y="20752"/>
                </a:lnTo>
                <a:cubicBezTo>
                  <a:pt x="0" y="21221"/>
                  <a:pt x="175" y="21600"/>
                  <a:pt x="391" y="21600"/>
                </a:cubicBezTo>
                <a:lnTo>
                  <a:pt x="21209" y="21600"/>
                </a:lnTo>
                <a:cubicBezTo>
                  <a:pt x="21425" y="21600"/>
                  <a:pt x="21600" y="21221"/>
                  <a:pt x="21600" y="20752"/>
                </a:cubicBezTo>
                <a:lnTo>
                  <a:pt x="21600" y="848"/>
                </a:lnTo>
                <a:cubicBezTo>
                  <a:pt x="21600" y="379"/>
                  <a:pt x="21425" y="0"/>
                  <a:pt x="21209" y="0"/>
                </a:cubicBezTo>
                <a:lnTo>
                  <a:pt x="39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54" name="Rectangle 37"/>
          <p:cNvSpPr/>
          <p:nvPr/>
        </p:nvSpPr>
        <p:spPr>
          <a:xfrm>
            <a:off x="5948815" y="2830367"/>
            <a:ext cx="1254445" cy="1181543"/>
          </a:xfrm>
          <a:prstGeom prst="rect">
            <a:avLst/>
          </a:prstGeom>
          <a:ln w="1905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5" name="Rectangle: Rounded Corners 38"/>
          <p:cNvSpPr/>
          <p:nvPr/>
        </p:nvSpPr>
        <p:spPr>
          <a:xfrm>
            <a:off x="5348485" y="2306940"/>
            <a:ext cx="3039940" cy="12030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6" name="Oval 39"/>
          <p:cNvSpPr/>
          <p:nvPr/>
        </p:nvSpPr>
        <p:spPr>
          <a:xfrm>
            <a:off x="4984432" y="2335639"/>
            <a:ext cx="72009" cy="720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7" name="Oval 41"/>
          <p:cNvSpPr/>
          <p:nvPr/>
        </p:nvSpPr>
        <p:spPr>
          <a:xfrm>
            <a:off x="5102252" y="2335639"/>
            <a:ext cx="72009" cy="720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8" name="Oval 42"/>
          <p:cNvSpPr/>
          <p:nvPr/>
        </p:nvSpPr>
        <p:spPr>
          <a:xfrm>
            <a:off x="5220072" y="2335639"/>
            <a:ext cx="72009" cy="7200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9" name="Title 1"/>
          <p:cNvSpPr txBox="1"/>
          <p:nvPr>
            <p:ph type="title"/>
          </p:nvPr>
        </p:nvSpPr>
        <p:spPr>
          <a:xfrm>
            <a:off x="323850" y="205978"/>
            <a:ext cx="8362951" cy="857251"/>
          </a:xfrm>
          <a:prstGeom prst="rect">
            <a:avLst/>
          </a:prstGeom>
        </p:spPr>
        <p:txBody>
          <a:bodyPr/>
          <a:lstStyle/>
          <a:p>
            <a:pPr>
              <a:defRPr sz="3600"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Rows/Columns</a:t>
            </a:r>
            <a:r>
              <a:rPr sz="2700"/>
              <a:t> </a:t>
            </a:r>
            <a:r>
              <a:t>can</a:t>
            </a:r>
            <a:r>
              <a:rPr sz="1600"/>
              <a:t> </a:t>
            </a:r>
            <a:r>
              <a:t>be</a:t>
            </a:r>
            <a:r>
              <a:rPr sz="2400"/>
              <a:t> </a:t>
            </a:r>
            <a:r>
              <a:rPr>
                <a:latin typeface="Roboto Black"/>
                <a:ea typeface="Roboto Black"/>
                <a:cs typeface="Roboto Black"/>
                <a:sym typeface="Roboto Black"/>
              </a:rPr>
              <a:t>freely Reordered</a:t>
            </a:r>
          </a:p>
        </p:txBody>
      </p:sp>
      <p:sp>
        <p:nvSpPr>
          <p:cNvPr id="260" name="Straight Connector 24"/>
          <p:cNvSpPr/>
          <p:nvPr/>
        </p:nvSpPr>
        <p:spPr>
          <a:xfrm flipV="1">
            <a:off x="740029" y="4011910"/>
            <a:ext cx="5208787" cy="676857"/>
          </a:xfrm>
          <a:prstGeom prst="line">
            <a:avLst/>
          </a:prstGeom>
          <a:ln w="19050"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1" name="Straight Connector 27"/>
          <p:cNvSpPr/>
          <p:nvPr/>
        </p:nvSpPr>
        <p:spPr>
          <a:xfrm>
            <a:off x="4166449" y="1640271"/>
            <a:ext cx="3036810" cy="1214578"/>
          </a:xfrm>
          <a:prstGeom prst="line">
            <a:avLst/>
          </a:prstGeom>
          <a:ln w="19050"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2" name="Straight Connector 30"/>
          <p:cNvSpPr/>
          <p:nvPr/>
        </p:nvSpPr>
        <p:spPr>
          <a:xfrm flipV="1">
            <a:off x="4181475" y="4011910"/>
            <a:ext cx="3021785" cy="676857"/>
          </a:xfrm>
          <a:prstGeom prst="line">
            <a:avLst/>
          </a:prstGeom>
          <a:ln w="19050"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3" name="Straight Connector 6"/>
          <p:cNvSpPr/>
          <p:nvPr/>
        </p:nvSpPr>
        <p:spPr>
          <a:xfrm>
            <a:off x="723899" y="1626373"/>
            <a:ext cx="5224916" cy="1203996"/>
          </a:xfrm>
          <a:prstGeom prst="line">
            <a:avLst/>
          </a:prstGeom>
          <a:ln w="19050">
            <a:solidFill>
              <a:srgbClr val="80808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Rectangle 4"/>
          <p:cNvSpPr/>
          <p:nvPr/>
        </p:nvSpPr>
        <p:spPr>
          <a:xfrm>
            <a:off x="704850" y="1597798"/>
            <a:ext cx="3476625" cy="310515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65" name="ReorderingOptions" descr="ReorderingOptions"/>
          <p:cNvPicPr>
            <a:picLocks noChangeAspect="0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746974" y="1654454"/>
            <a:ext cx="3377352" cy="2990525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Rechteck 68"/>
          <p:cNvSpPr txBox="1"/>
          <p:nvPr/>
        </p:nvSpPr>
        <p:spPr>
          <a:xfrm>
            <a:off x="6227620" y="4110361"/>
            <a:ext cx="287901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31629" defTabSz="807591">
              <a:lnSpc>
                <a:spcPct val="90000"/>
              </a:lnSpc>
              <a:spcBef>
                <a:spcPts val="700"/>
              </a:spcBef>
              <a:defRPr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GUIRO </a:t>
            </a:r>
            <a:r>
              <a:rPr>
                <a:latin typeface="Roboto"/>
                <a:ea typeface="Roboto"/>
                <a:cs typeface="Roboto"/>
                <a:sym typeface="Roboto"/>
              </a:rPr>
              <a:t>Implementation</a:t>
            </a:r>
            <a:r>
              <a:t> </a:t>
            </a:r>
          </a:p>
        </p:txBody>
      </p:sp>
      <p:sp>
        <p:nvSpPr>
          <p:cNvPr id="267" name="Slide Number Placeholder 29"/>
          <p:cNvSpPr txBox="1"/>
          <p:nvPr>
            <p:ph type="sldNum" sz="quarter" idx="2"/>
          </p:nvPr>
        </p:nvSpPr>
        <p:spPr>
          <a:xfrm>
            <a:off x="8831117" y="4817917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14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6714"/>
                            </p:stCondLst>
                            <p:childTnLst>
                              <p:par>
                                <p:cTn id="8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000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5" fill="hold" display="0">
                  <p:stCondLst>
                    <p:cond delay="indefinite"/>
                  </p:stCondLst>
                </p:cTn>
                <p:tgtEl>
                  <p:spTgt spid="265"/>
                </p:tgtEl>
              </p:cMediaNode>
            </p:video>
            <p:seq concurrent="1" prevAc="none" nextAc="seek">
              <p:cTn id="16" evtFilter="cancelBubble" nodeType="interactiveSeq" restart="whenNotActive" fill="hold">
                <p:stCondLst>
                  <p:cond delay="0" evt="onClick">
                    <p:tgtEl>
                      <p:spTgt spid="26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5"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/>
          <p:nvPr>
            <p:ph type="ctrTitle"/>
          </p:nvPr>
        </p:nvSpPr>
        <p:spPr>
          <a:xfrm>
            <a:off x="685800" y="1973286"/>
            <a:ext cx="7772400" cy="110252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Problem Statements</a:t>
            </a:r>
          </a:p>
        </p:txBody>
      </p:sp>
      <p:sp>
        <p:nvSpPr>
          <p:cNvPr id="272" name="Straight Connector 5"/>
          <p:cNvSpPr/>
          <p:nvPr/>
        </p:nvSpPr>
        <p:spPr>
          <a:xfrm>
            <a:off x="1953817" y="3003261"/>
            <a:ext cx="5400001" cy="1"/>
          </a:xfrm>
          <a:prstGeom prst="line">
            <a:avLst/>
          </a:prstGeom>
          <a:ln>
            <a:solidFill>
              <a:srgbClr val="DDD9C3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" name="Straight Connector 6"/>
          <p:cNvSpPr/>
          <p:nvPr/>
        </p:nvSpPr>
        <p:spPr>
          <a:xfrm>
            <a:off x="1953817" y="3003261"/>
            <a:ext cx="1800001" cy="1"/>
          </a:xfrm>
          <a:prstGeom prst="line">
            <a:avLst/>
          </a:prstGeom>
          <a:ln>
            <a:solidFill>
              <a:srgbClr val="C8582C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 Placeholder 4"/>
          <p:cNvSpPr txBox="1"/>
          <p:nvPr>
            <p:ph type="sldNum" sz="quarter" idx="2"/>
          </p:nvPr>
        </p:nvSpPr>
        <p:spPr>
          <a:xfrm>
            <a:off x="8831117" y="4817917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6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General User / Teacher</a:t>
            </a:r>
          </a:p>
        </p:txBody>
      </p:sp>
      <p:sp>
        <p:nvSpPr>
          <p:cNvPr id="277" name="Freeform 18"/>
          <p:cNvSpPr/>
          <p:nvPr/>
        </p:nvSpPr>
        <p:spPr>
          <a:xfrm>
            <a:off x="733450" y="1712863"/>
            <a:ext cx="7645350" cy="257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lnTo>
                  <a:pt x="889" y="0"/>
                </a:lnTo>
                <a:lnTo>
                  <a:pt x="886" y="174"/>
                </a:lnTo>
                <a:cubicBezTo>
                  <a:pt x="886" y="2486"/>
                  <a:pt x="1517" y="4361"/>
                  <a:pt x="2295" y="4361"/>
                </a:cubicBezTo>
                <a:cubicBezTo>
                  <a:pt x="3073" y="4361"/>
                  <a:pt x="3704" y="2486"/>
                  <a:pt x="3704" y="174"/>
                </a:cubicBezTo>
                <a:lnTo>
                  <a:pt x="3701" y="0"/>
                </a:lnTo>
                <a:lnTo>
                  <a:pt x="21408" y="0"/>
                </a:lnTo>
                <a:cubicBezTo>
                  <a:pt x="21514" y="0"/>
                  <a:pt x="21600" y="255"/>
                  <a:pt x="21600" y="570"/>
                </a:cubicBezTo>
                <a:lnTo>
                  <a:pt x="21600" y="21030"/>
                </a:lnTo>
                <a:cubicBezTo>
                  <a:pt x="21600" y="21345"/>
                  <a:pt x="21514" y="21600"/>
                  <a:pt x="21408" y="21600"/>
                </a:cubicBezTo>
                <a:lnTo>
                  <a:pt x="192" y="21600"/>
                </a:lnTo>
                <a:cubicBezTo>
                  <a:pt x="86" y="21600"/>
                  <a:pt x="0" y="21345"/>
                  <a:pt x="0" y="21030"/>
                </a:cubicBezTo>
                <a:lnTo>
                  <a:pt x="0" y="570"/>
                </a:lnTo>
                <a:cubicBezTo>
                  <a:pt x="0" y="255"/>
                  <a:pt x="86" y="0"/>
                  <a:pt x="192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278" name="Oval 27"/>
          <p:cNvSpPr txBox="1"/>
          <p:nvPr/>
        </p:nvSpPr>
        <p:spPr>
          <a:xfrm>
            <a:off x="1238878" y="1268812"/>
            <a:ext cx="61391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79" name="Rectangle 28"/>
          <p:cNvSpPr txBox="1"/>
          <p:nvPr/>
        </p:nvSpPr>
        <p:spPr>
          <a:xfrm>
            <a:off x="2529487" y="2499742"/>
            <a:ext cx="533734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807591">
              <a:defRPr sz="36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Which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matrix reordering</a:t>
            </a:r>
            <a:r>
              <a:t> algorithm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to choose? </a:t>
            </a:r>
          </a:p>
        </p:txBody>
      </p:sp>
      <p:sp>
        <p:nvSpPr>
          <p:cNvPr id="280" name="Rectangle 22"/>
          <p:cNvSpPr txBox="1"/>
          <p:nvPr/>
        </p:nvSpPr>
        <p:spPr>
          <a:xfrm>
            <a:off x="1114499" y="2652278"/>
            <a:ext cx="803633" cy="74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lide Number Placeholder 4"/>
          <p:cNvSpPr txBox="1"/>
          <p:nvPr>
            <p:ph type="sldNum" sz="quarter" idx="2"/>
          </p:nvPr>
        </p:nvSpPr>
        <p:spPr>
          <a:xfrm>
            <a:off x="8831117" y="4817917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5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Network Analyst</a:t>
            </a:r>
          </a:p>
        </p:txBody>
      </p:sp>
      <p:sp>
        <p:nvSpPr>
          <p:cNvPr id="286" name="Freeform 18"/>
          <p:cNvSpPr/>
          <p:nvPr/>
        </p:nvSpPr>
        <p:spPr>
          <a:xfrm>
            <a:off x="733450" y="1712863"/>
            <a:ext cx="7645350" cy="257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lnTo>
                  <a:pt x="889" y="0"/>
                </a:lnTo>
                <a:lnTo>
                  <a:pt x="886" y="174"/>
                </a:lnTo>
                <a:cubicBezTo>
                  <a:pt x="886" y="2486"/>
                  <a:pt x="1517" y="4361"/>
                  <a:pt x="2295" y="4361"/>
                </a:cubicBezTo>
                <a:cubicBezTo>
                  <a:pt x="3073" y="4361"/>
                  <a:pt x="3704" y="2486"/>
                  <a:pt x="3704" y="174"/>
                </a:cubicBezTo>
                <a:lnTo>
                  <a:pt x="3701" y="0"/>
                </a:lnTo>
                <a:lnTo>
                  <a:pt x="21408" y="0"/>
                </a:lnTo>
                <a:cubicBezTo>
                  <a:pt x="21514" y="0"/>
                  <a:pt x="21600" y="255"/>
                  <a:pt x="21600" y="570"/>
                </a:cubicBezTo>
                <a:lnTo>
                  <a:pt x="21600" y="21030"/>
                </a:lnTo>
                <a:cubicBezTo>
                  <a:pt x="21600" y="21345"/>
                  <a:pt x="21514" y="21600"/>
                  <a:pt x="21408" y="21600"/>
                </a:cubicBezTo>
                <a:lnTo>
                  <a:pt x="192" y="21600"/>
                </a:lnTo>
                <a:cubicBezTo>
                  <a:pt x="86" y="21600"/>
                  <a:pt x="0" y="21345"/>
                  <a:pt x="0" y="21030"/>
                </a:cubicBezTo>
                <a:lnTo>
                  <a:pt x="0" y="570"/>
                </a:lnTo>
                <a:cubicBezTo>
                  <a:pt x="0" y="255"/>
                  <a:pt x="86" y="0"/>
                  <a:pt x="192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287" name="Oval 27"/>
          <p:cNvSpPr txBox="1"/>
          <p:nvPr/>
        </p:nvSpPr>
        <p:spPr>
          <a:xfrm>
            <a:off x="1238878" y="1268812"/>
            <a:ext cx="61391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88" name="Rectangle 28"/>
          <p:cNvSpPr txBox="1"/>
          <p:nvPr/>
        </p:nvSpPr>
        <p:spPr>
          <a:xfrm>
            <a:off x="2529487" y="2499742"/>
            <a:ext cx="5337349" cy="118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807591">
              <a:defRPr sz="36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Which local patterns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are</a:t>
            </a:r>
            <a:r>
              <a:t> hidden 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in my data? </a:t>
            </a:r>
          </a:p>
        </p:txBody>
      </p:sp>
      <p:sp>
        <p:nvSpPr>
          <p:cNvPr id="289" name="Rectangle 8"/>
          <p:cNvSpPr txBox="1"/>
          <p:nvPr/>
        </p:nvSpPr>
        <p:spPr>
          <a:xfrm>
            <a:off x="1114499" y="2652278"/>
            <a:ext cx="803633" cy="74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lide Number Placeholder 4"/>
          <p:cNvSpPr txBox="1"/>
          <p:nvPr>
            <p:ph type="sldNum" sz="quarter" idx="2"/>
          </p:nvPr>
        </p:nvSpPr>
        <p:spPr>
          <a:xfrm>
            <a:off x="8831117" y="4817917"/>
            <a:ext cx="127001" cy="152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4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Network Analyst</a:t>
            </a:r>
          </a:p>
        </p:txBody>
      </p:sp>
      <p:sp>
        <p:nvSpPr>
          <p:cNvPr id="295" name="Freeform 18"/>
          <p:cNvSpPr/>
          <p:nvPr/>
        </p:nvSpPr>
        <p:spPr>
          <a:xfrm>
            <a:off x="733450" y="1712863"/>
            <a:ext cx="7645350" cy="2573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2" y="0"/>
                </a:moveTo>
                <a:lnTo>
                  <a:pt x="889" y="0"/>
                </a:lnTo>
                <a:lnTo>
                  <a:pt x="886" y="174"/>
                </a:lnTo>
                <a:cubicBezTo>
                  <a:pt x="886" y="2486"/>
                  <a:pt x="1517" y="4361"/>
                  <a:pt x="2295" y="4361"/>
                </a:cubicBezTo>
                <a:cubicBezTo>
                  <a:pt x="3073" y="4361"/>
                  <a:pt x="3704" y="2486"/>
                  <a:pt x="3704" y="174"/>
                </a:cubicBezTo>
                <a:lnTo>
                  <a:pt x="3701" y="0"/>
                </a:lnTo>
                <a:lnTo>
                  <a:pt x="21408" y="0"/>
                </a:lnTo>
                <a:cubicBezTo>
                  <a:pt x="21514" y="0"/>
                  <a:pt x="21600" y="255"/>
                  <a:pt x="21600" y="570"/>
                </a:cubicBezTo>
                <a:lnTo>
                  <a:pt x="21600" y="21030"/>
                </a:lnTo>
                <a:cubicBezTo>
                  <a:pt x="21600" y="21345"/>
                  <a:pt x="21514" y="21600"/>
                  <a:pt x="21408" y="21600"/>
                </a:cubicBezTo>
                <a:lnTo>
                  <a:pt x="192" y="21600"/>
                </a:lnTo>
                <a:cubicBezTo>
                  <a:pt x="86" y="21600"/>
                  <a:pt x="0" y="21345"/>
                  <a:pt x="0" y="21030"/>
                </a:cubicBezTo>
                <a:lnTo>
                  <a:pt x="0" y="570"/>
                </a:lnTo>
                <a:cubicBezTo>
                  <a:pt x="0" y="255"/>
                  <a:pt x="86" y="0"/>
                  <a:pt x="192" y="0"/>
                </a:cubicBez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solidFill>
              <a:srgbClr val="EAC032"/>
            </a:solidFill>
            <a:prstDash val="dash"/>
            <a:miter/>
          </a:ln>
          <a:effectLst>
            <a:outerShdw sx="100000" sy="100000" kx="0" ky="0" algn="b" rotWithShape="0" blurRad="50800" dist="38100" dir="270000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pPr defTabSz="807591">
              <a:lnSpc>
                <a:spcPct val="90000"/>
              </a:lnSpc>
              <a:spcBef>
                <a:spcPts val="700"/>
              </a:spcBef>
              <a:defRPr b="1" sz="900"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296" name="Oval 27"/>
          <p:cNvSpPr txBox="1"/>
          <p:nvPr/>
        </p:nvSpPr>
        <p:spPr>
          <a:xfrm>
            <a:off x="1238878" y="1268812"/>
            <a:ext cx="61391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807591">
              <a:defRPr sz="5500">
                <a:solidFill>
                  <a:srgbClr val="D9D9D9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97" name="Rectangle 8"/>
          <p:cNvSpPr txBox="1"/>
          <p:nvPr/>
        </p:nvSpPr>
        <p:spPr>
          <a:xfrm>
            <a:off x="1114499" y="2652278"/>
            <a:ext cx="803633" cy="746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807591">
              <a:defRPr sz="4800">
                <a:latin typeface="Font Awesome 5 Free Solid"/>
                <a:ea typeface="Font Awesome 5 Free Solid"/>
                <a:cs typeface="Font Awesome 5 Free Solid"/>
                <a:sym typeface="Font Awesome 5 Free Solid"/>
              </a:defRPr>
            </a:lvl1pPr>
          </a:lstStyle>
          <a:p>
            <a:pPr/>
            <a:r>
              <a:t></a:t>
            </a:r>
          </a:p>
        </p:txBody>
      </p:sp>
      <p:pic>
        <p:nvPicPr>
          <p:cNvPr id="29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rcRect l="4227" t="30155" r="62403" b="22595"/>
          <a:stretch>
            <a:fillRect/>
          </a:stretch>
        </p:blipFill>
        <p:spPr>
          <a:xfrm>
            <a:off x="2332320" y="1850568"/>
            <a:ext cx="2752361" cy="243571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Rectangle 10"/>
          <p:cNvSpPr txBox="1"/>
          <p:nvPr/>
        </p:nvSpPr>
        <p:spPr>
          <a:xfrm>
            <a:off x="5593103" y="2252106"/>
            <a:ext cx="2508087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807591">
              <a:defRPr b="1" sz="26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Global </a:t>
            </a:r>
            <a:r>
              <a:rPr b="0">
                <a:latin typeface="Roboto Light"/>
                <a:ea typeface="Roboto Light"/>
                <a:cs typeface="Roboto Light"/>
                <a:sym typeface="Roboto Light"/>
              </a:rPr>
              <a:t>patterns</a:t>
            </a:r>
            <a:r>
              <a:rPr>
                <a:latin typeface="Roboto Light"/>
                <a:ea typeface="Roboto Light"/>
                <a:cs typeface="Roboto Light"/>
                <a:sym typeface="Roboto Light"/>
              </a:rPr>
              <a:t> </a:t>
            </a:r>
          </a:p>
        </p:txBody>
      </p:sp>
      <p:sp>
        <p:nvSpPr>
          <p:cNvPr id="300" name="Rectangle 11"/>
          <p:cNvSpPr txBox="1"/>
          <p:nvPr/>
        </p:nvSpPr>
        <p:spPr>
          <a:xfrm>
            <a:off x="5593103" y="3496045"/>
            <a:ext cx="2343148" cy="48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807591">
              <a:defRPr b="1" sz="2600"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t>Local </a:t>
            </a:r>
            <a:r>
              <a:rPr b="0">
                <a:latin typeface="Roboto Light"/>
                <a:ea typeface="Roboto Light"/>
                <a:cs typeface="Roboto Light"/>
                <a:sym typeface="Roboto Light"/>
              </a:rPr>
              <a:t>patterns </a:t>
            </a:r>
          </a:p>
        </p:txBody>
      </p:sp>
      <p:sp>
        <p:nvSpPr>
          <p:cNvPr id="301" name="Straight Arrow Connector 12"/>
          <p:cNvSpPr/>
          <p:nvPr/>
        </p:nvSpPr>
        <p:spPr>
          <a:xfrm>
            <a:off x="6516216" y="2879214"/>
            <a:ext cx="1" cy="469166"/>
          </a:xfrm>
          <a:prstGeom prst="line">
            <a:avLst/>
          </a:prstGeom>
          <a:ln w="9525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Larissa">
  <a:themeElements>
    <a:clrScheme name="Lariss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8162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8162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arissa">
  <a:themeElements>
    <a:clrScheme name="Lariss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Larissa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8162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81624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